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87" r:id="rId3"/>
    <p:sldId id="290" r:id="rId4"/>
    <p:sldId id="291" r:id="rId5"/>
    <p:sldId id="303" r:id="rId6"/>
    <p:sldId id="292" r:id="rId7"/>
    <p:sldId id="293" r:id="rId8"/>
    <p:sldId id="294" r:id="rId9"/>
    <p:sldId id="295" r:id="rId10"/>
    <p:sldId id="296" r:id="rId11"/>
    <p:sldId id="289" r:id="rId12"/>
    <p:sldId id="277" r:id="rId13"/>
    <p:sldId id="278" r:id="rId14"/>
    <p:sldId id="279" r:id="rId15"/>
    <p:sldId id="297" r:id="rId16"/>
    <p:sldId id="298" r:id="rId17"/>
    <p:sldId id="299" r:id="rId18"/>
    <p:sldId id="300" r:id="rId19"/>
    <p:sldId id="301" r:id="rId20"/>
    <p:sldId id="302" r:id="rId21"/>
    <p:sldId id="280" r:id="rId22"/>
    <p:sldId id="281" r:id="rId23"/>
    <p:sldId id="282" r:id="rId24"/>
    <p:sldId id="283" r:id="rId25"/>
    <p:sldId id="284" r:id="rId26"/>
    <p:sldId id="285" r:id="rId27"/>
    <p:sldId id="286" r:id="rId28"/>
    <p:sldId id="275" r:id="rId29"/>
    <p:sldId id="2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26" autoAdjust="0"/>
  </p:normalViewPr>
  <p:slideViewPr>
    <p:cSldViewPr snapToGrid="0" snapToObjects="1">
      <p:cViewPr varScale="1">
        <p:scale>
          <a:sx n="88" d="100"/>
          <a:sy n="88" d="100"/>
        </p:scale>
        <p:origin x="1306" y="62"/>
      </p:cViewPr>
      <p:guideLst>
        <p:guide orient="horz" pos="2160"/>
        <p:guide pos="2880"/>
      </p:guideLst>
    </p:cSldViewPr>
  </p:slideViewPr>
  <p:outlineViewPr>
    <p:cViewPr>
      <p:scale>
        <a:sx n="33" d="100"/>
        <a:sy n="33" d="100"/>
      </p:scale>
      <p:origin x="0" y="-394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BE561-969C-453E-9BA3-2EE5FB1A06B1}" type="datetimeFigureOut">
              <a:rPr lang="es-EC" smtClean="0"/>
              <a:t>1/2/2017</a:t>
            </a:fld>
            <a:endParaRPr lang="es-EC"/>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73482-C5D2-44B9-BDE9-3F36E89EAAFB}" type="slidenum">
              <a:rPr lang="es-EC" smtClean="0"/>
              <a:t>‹Nº›</a:t>
            </a:fld>
            <a:endParaRPr lang="es-EC"/>
          </a:p>
        </p:txBody>
      </p:sp>
    </p:spTree>
    <p:extLst>
      <p:ext uri="{BB962C8B-B14F-4D97-AF65-F5344CB8AC3E}">
        <p14:creationId xmlns:p14="http://schemas.microsoft.com/office/powerpoint/2010/main" val="403648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10"/>
          </p:nvPr>
        </p:nvSpPr>
        <p:spPr/>
        <p:txBody>
          <a:bodyPr/>
          <a:lstStyle/>
          <a:p>
            <a:fld id="{90973482-C5D2-44B9-BDE9-3F36E89EAAFB}" type="slidenum">
              <a:rPr lang="es-EC" smtClean="0"/>
              <a:t>3</a:t>
            </a:fld>
            <a:endParaRPr lang="es-EC"/>
          </a:p>
        </p:txBody>
      </p:sp>
    </p:spTree>
    <p:extLst>
      <p:ext uri="{BB962C8B-B14F-4D97-AF65-F5344CB8AC3E}">
        <p14:creationId xmlns:p14="http://schemas.microsoft.com/office/powerpoint/2010/main" val="21497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10"/>
          </p:nvPr>
        </p:nvSpPr>
        <p:spPr/>
        <p:txBody>
          <a:bodyPr/>
          <a:lstStyle/>
          <a:p>
            <a:fld id="{90973482-C5D2-44B9-BDE9-3F36E89EAAFB}" type="slidenum">
              <a:rPr lang="es-EC" smtClean="0"/>
              <a:t>4</a:t>
            </a:fld>
            <a:endParaRPr lang="es-EC"/>
          </a:p>
        </p:txBody>
      </p:sp>
    </p:spTree>
    <p:extLst>
      <p:ext uri="{BB962C8B-B14F-4D97-AF65-F5344CB8AC3E}">
        <p14:creationId xmlns:p14="http://schemas.microsoft.com/office/powerpoint/2010/main" val="122733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10"/>
          </p:nvPr>
        </p:nvSpPr>
        <p:spPr/>
        <p:txBody>
          <a:bodyPr/>
          <a:lstStyle/>
          <a:p>
            <a:fld id="{90973482-C5D2-44B9-BDE9-3F36E89EAAFB}" type="slidenum">
              <a:rPr lang="es-EC" smtClean="0"/>
              <a:t>5</a:t>
            </a:fld>
            <a:endParaRPr lang="es-EC"/>
          </a:p>
        </p:txBody>
      </p:sp>
    </p:spTree>
    <p:extLst>
      <p:ext uri="{BB962C8B-B14F-4D97-AF65-F5344CB8AC3E}">
        <p14:creationId xmlns:p14="http://schemas.microsoft.com/office/powerpoint/2010/main" val="158033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10"/>
          </p:nvPr>
        </p:nvSpPr>
        <p:spPr/>
        <p:txBody>
          <a:bodyPr/>
          <a:lstStyle/>
          <a:p>
            <a:fld id="{90973482-C5D2-44B9-BDE9-3F36E89EAAFB}" type="slidenum">
              <a:rPr lang="es-EC" smtClean="0"/>
              <a:t>6</a:t>
            </a:fld>
            <a:endParaRPr lang="es-EC"/>
          </a:p>
        </p:txBody>
      </p:sp>
    </p:spTree>
    <p:extLst>
      <p:ext uri="{BB962C8B-B14F-4D97-AF65-F5344CB8AC3E}">
        <p14:creationId xmlns:p14="http://schemas.microsoft.com/office/powerpoint/2010/main" val="286969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10"/>
          </p:nvPr>
        </p:nvSpPr>
        <p:spPr/>
        <p:txBody>
          <a:bodyPr/>
          <a:lstStyle/>
          <a:p>
            <a:fld id="{90973482-C5D2-44B9-BDE9-3F36E89EAAFB}" type="slidenum">
              <a:rPr lang="es-EC" smtClean="0"/>
              <a:t>7</a:t>
            </a:fld>
            <a:endParaRPr lang="es-EC"/>
          </a:p>
        </p:txBody>
      </p:sp>
    </p:spTree>
    <p:extLst>
      <p:ext uri="{BB962C8B-B14F-4D97-AF65-F5344CB8AC3E}">
        <p14:creationId xmlns:p14="http://schemas.microsoft.com/office/powerpoint/2010/main" val="2914600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10"/>
          </p:nvPr>
        </p:nvSpPr>
        <p:spPr/>
        <p:txBody>
          <a:bodyPr/>
          <a:lstStyle/>
          <a:p>
            <a:fld id="{90973482-C5D2-44B9-BDE9-3F36E89EAAFB}" type="slidenum">
              <a:rPr lang="es-EC" smtClean="0"/>
              <a:t>8</a:t>
            </a:fld>
            <a:endParaRPr lang="es-EC"/>
          </a:p>
        </p:txBody>
      </p:sp>
    </p:spTree>
    <p:extLst>
      <p:ext uri="{BB962C8B-B14F-4D97-AF65-F5344CB8AC3E}">
        <p14:creationId xmlns:p14="http://schemas.microsoft.com/office/powerpoint/2010/main" val="3926469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10"/>
          </p:nvPr>
        </p:nvSpPr>
        <p:spPr/>
        <p:txBody>
          <a:bodyPr/>
          <a:lstStyle/>
          <a:p>
            <a:fld id="{90973482-C5D2-44B9-BDE9-3F36E89EAAFB}" type="slidenum">
              <a:rPr lang="es-EC" smtClean="0"/>
              <a:t>9</a:t>
            </a:fld>
            <a:endParaRPr lang="es-EC"/>
          </a:p>
        </p:txBody>
      </p:sp>
    </p:spTree>
    <p:extLst>
      <p:ext uri="{BB962C8B-B14F-4D97-AF65-F5344CB8AC3E}">
        <p14:creationId xmlns:p14="http://schemas.microsoft.com/office/powerpoint/2010/main" val="227725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
        <p:nvSpPr>
          <p:cNvPr id="4" name="Date Placeholder 3"/>
          <p:cNvSpPr>
            <a:spLocks noGrp="1"/>
          </p:cNvSpPr>
          <p:nvPr>
            <p:ph type="dt" sz="half" idx="10"/>
          </p:nvPr>
        </p:nvSpPr>
        <p:spPr/>
        <p:txBody>
          <a:bodyPr/>
          <a:lstStyle/>
          <a:p>
            <a:fld id="{93899CED-C5C4-E940-8898-6DACD8DCCC9F}" type="datetimeFigureOut">
              <a:rPr lang="en-US" smtClean="0"/>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1753686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93899CED-C5C4-E940-8898-6DACD8DCCC9F}" type="datetimeFigureOut">
              <a:rPr lang="en-US" smtClean="0"/>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273020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93899CED-C5C4-E940-8898-6DACD8DCCC9F}" type="datetimeFigureOut">
              <a:rPr lang="en-US" smtClean="0"/>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462584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93899CED-C5C4-E940-8898-6DACD8DCCC9F}" type="datetimeFigureOut">
              <a:rPr lang="en-US" smtClean="0"/>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418260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93899CED-C5C4-E940-8898-6DACD8DCCC9F}" type="datetimeFigureOut">
              <a:rPr lang="en-US" smtClean="0"/>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565972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93899CED-C5C4-E940-8898-6DACD8DCCC9F}" type="datetimeFigureOut">
              <a:rPr lang="en-US" smtClean="0"/>
              <a:t>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282893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93899CED-C5C4-E940-8898-6DACD8DCCC9F}" type="datetimeFigureOut">
              <a:rPr lang="en-US" smtClean="0"/>
              <a:t>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3219146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93899CED-C5C4-E940-8898-6DACD8DCCC9F}" type="datetimeFigureOut">
              <a:rPr lang="en-US" smtClean="0"/>
              <a:t>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121591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99CED-C5C4-E940-8898-6DACD8DCCC9F}" type="datetimeFigureOut">
              <a:rPr lang="en-US" smtClean="0"/>
              <a:t>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138362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93899CED-C5C4-E940-8898-6DACD8DCCC9F}" type="datetimeFigureOut">
              <a:rPr lang="en-US" smtClean="0"/>
              <a:t>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1882362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93899CED-C5C4-E940-8898-6DACD8DCCC9F}" type="datetimeFigureOut">
              <a:rPr lang="en-US" smtClean="0"/>
              <a:t>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4BB19-BF2B-FF40-A7C3-A691DA525D68}" type="slidenum">
              <a:rPr lang="en-US" smtClean="0"/>
              <a:t>‹Nº›</a:t>
            </a:fld>
            <a:endParaRPr lang="en-US"/>
          </a:p>
        </p:txBody>
      </p:sp>
    </p:spTree>
    <p:extLst>
      <p:ext uri="{BB962C8B-B14F-4D97-AF65-F5344CB8AC3E}">
        <p14:creationId xmlns:p14="http://schemas.microsoft.com/office/powerpoint/2010/main" val="1422599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99CED-C5C4-E940-8898-6DACD8DCCC9F}" type="datetimeFigureOut">
              <a:rPr lang="en-US" smtClean="0"/>
              <a:t>2/1/2017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4BB19-BF2B-FF40-A7C3-A691DA525D68}" type="slidenum">
              <a:rPr lang="en-US" smtClean="0"/>
              <a:t>‹Nº›</a:t>
            </a:fld>
            <a:endParaRPr lang="en-US"/>
          </a:p>
        </p:txBody>
      </p:sp>
    </p:spTree>
    <p:extLst>
      <p:ext uri="{BB962C8B-B14F-4D97-AF65-F5344CB8AC3E}">
        <p14:creationId xmlns:p14="http://schemas.microsoft.com/office/powerpoint/2010/main" val="1457511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72008"/>
            <a:ext cx="9251122" cy="695739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9" y="-72008"/>
            <a:ext cx="9173403" cy="6898943"/>
          </a:xfrm>
          <a:prstGeom prst="rect">
            <a:avLst/>
          </a:prstGeom>
        </p:spPr>
      </p:pic>
    </p:spTree>
    <p:extLst>
      <p:ext uri="{BB962C8B-B14F-4D97-AF65-F5344CB8AC3E}">
        <p14:creationId xmlns:p14="http://schemas.microsoft.com/office/powerpoint/2010/main" val="1690906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dirty="0"/>
          </a:p>
        </p:txBody>
      </p:sp>
      <p:sp>
        <p:nvSpPr>
          <p:cNvPr id="3" name="Marcador de contenido 2"/>
          <p:cNvSpPr>
            <a:spLocks noGrp="1"/>
          </p:cNvSpPr>
          <p:nvPr>
            <p:ph idx="1"/>
          </p:nvPr>
        </p:nvSpPr>
        <p:spPr>
          <a:xfrm>
            <a:off x="699571" y="2332037"/>
            <a:ext cx="8229600" cy="4525963"/>
          </a:xfrm>
        </p:spPr>
        <p:txBody>
          <a:bodyPr>
            <a:normAutofit/>
          </a:bodyPr>
          <a:lstStyle/>
          <a:p>
            <a:pPr marL="0" lvl="0" indent="0" algn="just">
              <a:buNone/>
            </a:pPr>
            <a:r>
              <a:rPr lang="es-EC" sz="2000" b="1" dirty="0" smtClean="0">
                <a:latin typeface="Calibri Light" panose="020F0302020204030204" pitchFamily="34" charset="0"/>
                <a:cs typeface="Calibri Light" panose="020F0302020204030204" pitchFamily="34" charset="0"/>
              </a:rPr>
              <a:t>Dado </a:t>
            </a:r>
            <a:r>
              <a:rPr lang="es-EC" sz="2000" b="1" dirty="0">
                <a:latin typeface="Calibri Light" panose="020F0302020204030204" pitchFamily="34" charset="0"/>
                <a:cs typeface="Calibri Light" panose="020F0302020204030204" pitchFamily="34" charset="0"/>
              </a:rPr>
              <a:t>que nuestra plataforma de fibra óptica no cubre aun toda la región Amazónica, l</a:t>
            </a:r>
            <a:r>
              <a:rPr lang="es-EC" sz="2000" dirty="0">
                <a:latin typeface="Calibri Light" panose="020F0302020204030204" pitchFamily="34" charset="0"/>
                <a:cs typeface="Calibri Light" panose="020F0302020204030204" pitchFamily="34" charset="0"/>
              </a:rPr>
              <a:t>a interconexión entre las 2 sucursales se realizara mediante tecnología </a:t>
            </a:r>
            <a:r>
              <a:rPr lang="es-EC" sz="2000" dirty="0" err="1">
                <a:latin typeface="Calibri Light" panose="020F0302020204030204" pitchFamily="34" charset="0"/>
                <a:cs typeface="Calibri Light" panose="020F0302020204030204" pitchFamily="34" charset="0"/>
              </a:rPr>
              <a:t>frame-relay</a:t>
            </a:r>
            <a:r>
              <a:rPr lang="es-EC" sz="2000" dirty="0">
                <a:latin typeface="Calibri Light" panose="020F0302020204030204" pitchFamily="34" charset="0"/>
                <a:cs typeface="Calibri Light" panose="020F0302020204030204" pitchFamily="34" charset="0"/>
              </a:rPr>
              <a:t>, para lo cual los CPE de Santa Elena y el Coca se conectaran a los PE de </a:t>
            </a:r>
            <a:r>
              <a:rPr lang="es-EC" sz="2000" b="1" dirty="0" err="1" smtClean="0">
                <a:latin typeface="Calibri Light" panose="020F0302020204030204" pitchFamily="34" charset="0"/>
                <a:cs typeface="Calibri Light" panose="020F0302020204030204" pitchFamily="34" charset="0"/>
              </a:rPr>
              <a:t>Avengers</a:t>
            </a:r>
            <a:r>
              <a:rPr lang="es-EC" sz="2000" b="1" dirty="0">
                <a:latin typeface="Calibri Light" panose="020F0302020204030204" pitchFamily="34" charset="0"/>
                <a:cs typeface="Calibri Light" panose="020F0302020204030204" pitchFamily="34" charset="0"/>
              </a:rPr>
              <a:t>.,</a:t>
            </a:r>
            <a:r>
              <a:rPr lang="es-EC" sz="2000" dirty="0">
                <a:latin typeface="Calibri Light" panose="020F0302020204030204" pitchFamily="34" charset="0"/>
                <a:cs typeface="Calibri Light" panose="020F0302020204030204" pitchFamily="34" charset="0"/>
              </a:rPr>
              <a:t> los mismos</a:t>
            </a:r>
            <a:r>
              <a:rPr lang="es-EC" sz="2000" b="1" dirty="0">
                <a:latin typeface="Calibri Light" panose="020F0302020204030204" pitchFamily="34" charset="0"/>
                <a:cs typeface="Calibri Light" panose="020F0302020204030204" pitchFamily="34" charset="0"/>
              </a:rPr>
              <a:t> que actuaran como </a:t>
            </a:r>
            <a:r>
              <a:rPr lang="es-EC" sz="2000" b="1" dirty="0" err="1">
                <a:latin typeface="Calibri Light" panose="020F0302020204030204" pitchFamily="34" charset="0"/>
                <a:cs typeface="Calibri Light" panose="020F0302020204030204" pitchFamily="34" charset="0"/>
              </a:rPr>
              <a:t>switches</a:t>
            </a:r>
            <a:r>
              <a:rPr lang="es-EC" sz="2000" b="1" dirty="0">
                <a:latin typeface="Calibri Light" panose="020F0302020204030204" pitchFamily="34" charset="0"/>
                <a:cs typeface="Calibri Light" panose="020F0302020204030204" pitchFamily="34" charset="0"/>
              </a:rPr>
              <a:t> </a:t>
            </a:r>
            <a:r>
              <a:rPr lang="es-EC" sz="2000" b="1" dirty="0" err="1">
                <a:latin typeface="Calibri Light" panose="020F0302020204030204" pitchFamily="34" charset="0"/>
                <a:cs typeface="Calibri Light" panose="020F0302020204030204" pitchFamily="34" charset="0"/>
              </a:rPr>
              <a:t>frame-relay</a:t>
            </a:r>
            <a:r>
              <a:rPr lang="es-EC" sz="2000" b="1" dirty="0">
                <a:latin typeface="Calibri Light" panose="020F0302020204030204" pitchFamily="34" charset="0"/>
                <a:cs typeface="Calibri Light" panose="020F0302020204030204" pitchFamily="34" charset="0"/>
              </a:rPr>
              <a:t> a la vez</a:t>
            </a:r>
            <a:r>
              <a:rPr lang="es-EC" sz="2000" dirty="0">
                <a:latin typeface="Calibri Light" panose="020F0302020204030204" pitchFamily="34" charset="0"/>
                <a:cs typeface="Calibri Light" panose="020F0302020204030204" pitchFamily="34" charset="0"/>
              </a:rPr>
              <a:t> que serán la fuente y el destino de un túnel GRE</a:t>
            </a:r>
            <a:r>
              <a:rPr lang="es-EC" sz="2000" b="1" dirty="0">
                <a:latin typeface="Calibri Light" panose="020F0302020204030204" pitchFamily="34" charset="0"/>
                <a:cs typeface="Calibri Light" panose="020F0302020204030204" pitchFamily="34" charset="0"/>
              </a:rPr>
              <a:t> que se levantara entre ambos y </a:t>
            </a:r>
            <a:r>
              <a:rPr lang="es-EC" sz="2000" dirty="0">
                <a:latin typeface="Calibri Light" panose="020F0302020204030204" pitchFamily="34" charset="0"/>
                <a:cs typeface="Calibri Light" panose="020F0302020204030204" pitchFamily="34" charset="0"/>
              </a:rPr>
              <a:t>permitirá el trafico </a:t>
            </a:r>
            <a:r>
              <a:rPr lang="es-EC" sz="2000" dirty="0" err="1">
                <a:latin typeface="Calibri Light" panose="020F0302020204030204" pitchFamily="34" charset="0"/>
                <a:cs typeface="Calibri Light" panose="020F0302020204030204" pitchFamily="34" charset="0"/>
              </a:rPr>
              <a:t>frame-relay</a:t>
            </a:r>
            <a:r>
              <a:rPr lang="es-EC" sz="2000" dirty="0">
                <a:latin typeface="Calibri Light" panose="020F0302020204030204" pitchFamily="34" charset="0"/>
                <a:cs typeface="Calibri Light" panose="020F0302020204030204" pitchFamily="34" charset="0"/>
              </a:rPr>
              <a:t> a través de nuestra</a:t>
            </a:r>
            <a:r>
              <a:rPr lang="es-EC" sz="2000" b="1" dirty="0">
                <a:latin typeface="Calibri Light" panose="020F0302020204030204" pitchFamily="34" charset="0"/>
                <a:cs typeface="Calibri Light" panose="020F0302020204030204" pitchFamily="34" charset="0"/>
              </a:rPr>
              <a:t> plataforma</a:t>
            </a:r>
            <a:r>
              <a:rPr lang="es-EC" sz="2000" dirty="0">
                <a:latin typeface="Calibri Light" panose="020F0302020204030204" pitchFamily="34" charset="0"/>
                <a:cs typeface="Calibri Light" panose="020F0302020204030204" pitchFamily="34" charset="0"/>
              </a:rPr>
              <a:t> </a:t>
            </a:r>
            <a:r>
              <a:rPr lang="es-EC" sz="2000" b="1" dirty="0">
                <a:latin typeface="Calibri Light" panose="020F0302020204030204" pitchFamily="34" charset="0"/>
                <a:cs typeface="Calibri Light" panose="020F0302020204030204" pitchFamily="34" charset="0"/>
              </a:rPr>
              <a:t>de </a:t>
            </a:r>
            <a:r>
              <a:rPr lang="es-EC" sz="2000" dirty="0">
                <a:latin typeface="Calibri Light" panose="020F0302020204030204" pitchFamily="34" charset="0"/>
                <a:cs typeface="Calibri Light" panose="020F0302020204030204" pitchFamily="34" charset="0"/>
              </a:rPr>
              <a:t>red </a:t>
            </a:r>
            <a:r>
              <a:rPr lang="es-EC" sz="2000" dirty="0" err="1">
                <a:latin typeface="Calibri Light" panose="020F0302020204030204" pitchFamily="34" charset="0"/>
                <a:cs typeface="Calibri Light" panose="020F0302020204030204" pitchFamily="34" charset="0"/>
              </a:rPr>
              <a:t>mpls</a:t>
            </a:r>
            <a:r>
              <a:rPr lang="es-EC" sz="2000" dirty="0">
                <a:latin typeface="Calibri Light" panose="020F0302020204030204" pitchFamily="34" charset="0"/>
                <a:cs typeface="Calibri Light" panose="020F0302020204030204" pitchFamily="34" charset="0"/>
              </a:rPr>
              <a:t>.</a:t>
            </a:r>
            <a:r>
              <a:rPr lang="es-EC" sz="2000" b="1" dirty="0">
                <a:latin typeface="Calibri Light" panose="020F0302020204030204" pitchFamily="34" charset="0"/>
                <a:cs typeface="Calibri Light" panose="020F0302020204030204" pitchFamily="34" charset="0"/>
              </a:rPr>
              <a:t> </a:t>
            </a:r>
            <a:endParaRPr lang="es-EC" sz="2000" dirty="0">
              <a:latin typeface="Calibri Light" panose="020F0302020204030204" pitchFamily="34" charset="0"/>
              <a:cs typeface="Calibri Light" panose="020F0302020204030204" pitchFamily="34" charset="0"/>
            </a:endParaRPr>
          </a:p>
        </p:txBody>
      </p:sp>
      <p:sp>
        <p:nvSpPr>
          <p:cNvPr id="4" name="CuadroTexto 3"/>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smtClean="0">
                <a:solidFill>
                  <a:schemeClr val="bg1"/>
                </a:solidFill>
                <a:effectLst>
                  <a:outerShdw blurRad="63500" sx="102000" sy="102000" algn="ctr" rotWithShape="0">
                    <a:prstClr val="black">
                      <a:alpha val="40000"/>
                    </a:prstClr>
                  </a:outerShdw>
                </a:effectLst>
                <a:latin typeface="Impact" panose="020B0806030902050204" pitchFamily="34" charset="0"/>
              </a:rPr>
              <a:t>SOLUCIONES DE CONECTIVIDAD</a:t>
            </a:r>
            <a:endParaRPr lang="es-EC" sz="3600" b="1" dirty="0">
              <a:solidFill>
                <a:schemeClr val="bg1"/>
              </a:solidFill>
              <a:effectLst>
                <a:outerShdw blurRad="63500" sx="102000" sy="102000" algn="ctr"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36837506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1600200"/>
            <a:ext cx="8229600" cy="1700349"/>
          </a:xfrm>
        </p:spPr>
        <p:txBody>
          <a:bodyPr>
            <a:normAutofit/>
          </a:bodyPr>
          <a:lstStyle/>
          <a:p>
            <a:pPr marL="0" indent="0" algn="ctr">
              <a:buNone/>
            </a:pPr>
            <a:r>
              <a:rPr lang="es-EC" sz="2000" dirty="0" smtClean="0">
                <a:latin typeface="Calibri Light" panose="020F0302020204030204" pitchFamily="34" charset="0"/>
                <a:cs typeface="Calibri Light" panose="020F0302020204030204" pitchFamily="34" charset="0"/>
              </a:rPr>
              <a:t>Para separar el tráfico de internet del tráfico de datos se ha creado una VRF (INTERNET) la cual es importada por los clientes que han contratado este servicio. Así mismo se ha creado una VRF de monitoreo (SERVIDOR) la cual importa todas las rutas de las </a:t>
            </a:r>
            <a:r>
              <a:rPr lang="es-EC" sz="2000" dirty="0" err="1" smtClean="0">
                <a:latin typeface="Calibri Light" panose="020F0302020204030204" pitchFamily="34" charset="0"/>
                <a:cs typeface="Calibri Light" panose="020F0302020204030204" pitchFamily="34" charset="0"/>
              </a:rPr>
              <a:t>VRFs</a:t>
            </a:r>
            <a:r>
              <a:rPr lang="es-EC" sz="2000" dirty="0" smtClean="0">
                <a:latin typeface="Calibri Light" panose="020F0302020204030204" pitchFamily="34" charset="0"/>
                <a:cs typeface="Calibri Light" panose="020F0302020204030204" pitchFamily="34" charset="0"/>
              </a:rPr>
              <a:t> de los clientes para poder obtener la información de los enrutadores.</a:t>
            </a:r>
          </a:p>
          <a:p>
            <a:pPr algn="ctr"/>
            <a:endParaRPr lang="es-EC" sz="2000" dirty="0" smtClean="0">
              <a:latin typeface="Calibri Light" panose="020F0302020204030204" pitchFamily="34" charset="0"/>
              <a:cs typeface="Calibri Light" panose="020F0302020204030204" pitchFamily="34" charset="0"/>
            </a:endParaRPr>
          </a:p>
        </p:txBody>
      </p:sp>
      <p:sp>
        <p:nvSpPr>
          <p:cNvPr id="4" name="CuadroTexto 3"/>
          <p:cNvSpPr txBox="1"/>
          <p:nvPr/>
        </p:nvSpPr>
        <p:spPr>
          <a:xfrm>
            <a:off x="1588655" y="487074"/>
            <a:ext cx="7190509" cy="646331"/>
          </a:xfrm>
          <a:prstGeom prst="rect">
            <a:avLst/>
          </a:prstGeom>
          <a:solidFill>
            <a:schemeClr val="bg1">
              <a:lumMod val="50000"/>
              <a:alpha val="56078"/>
            </a:schemeClr>
          </a:solidFill>
          <a:ln>
            <a:noFill/>
          </a:ln>
        </p:spPr>
        <p:txBody>
          <a:bodyPr wrap="square" rtlCol="0">
            <a:spAutoFit/>
          </a:bodyPr>
          <a:lstStyle>
            <a:defPPr>
              <a:defRPr lang="en-US"/>
            </a:defPPr>
            <a:lvl1pPr algn="ctr">
              <a:defRPr sz="3600" b="1">
                <a:solidFill>
                  <a:schemeClr val="bg1"/>
                </a:solidFill>
                <a:effectLst>
                  <a:outerShdw blurRad="63500" sx="102000" sy="102000" algn="ctr" rotWithShape="0">
                    <a:prstClr val="black">
                      <a:alpha val="40000"/>
                    </a:prstClr>
                  </a:outerShdw>
                </a:effectLst>
                <a:latin typeface="Impact" panose="020B0806030902050204" pitchFamily="34" charset="0"/>
              </a:defRPr>
            </a:lvl1pPr>
          </a:lstStyle>
          <a:p>
            <a:r>
              <a:rPr lang="es-EC" dirty="0"/>
              <a:t>VRF DE INTERNET Y MONITOREO</a:t>
            </a:r>
            <a:endParaRPr lang="es-EC" dirty="0"/>
          </a:p>
        </p:txBody>
      </p:sp>
      <p:sp>
        <p:nvSpPr>
          <p:cNvPr id="5" name="Rectángulo 4"/>
          <p:cNvSpPr/>
          <p:nvPr/>
        </p:nvSpPr>
        <p:spPr>
          <a:xfrm>
            <a:off x="1071154" y="3844498"/>
            <a:ext cx="3561806" cy="147732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C" dirty="0">
                <a:latin typeface="Calibri Light" panose="020F0302020204030204" pitchFamily="34" charset="0"/>
                <a:cs typeface="Calibri Light" panose="020F0302020204030204" pitchFamily="34" charset="0"/>
              </a:rPr>
              <a:t>ip </a:t>
            </a:r>
            <a:r>
              <a:rPr lang="es-EC" dirty="0" err="1">
                <a:latin typeface="Calibri Light" panose="020F0302020204030204" pitchFamily="34" charset="0"/>
                <a:cs typeface="Calibri Light" panose="020F0302020204030204" pitchFamily="34" charset="0"/>
              </a:rPr>
              <a:t>vrf</a:t>
            </a:r>
            <a:r>
              <a:rPr lang="es-EC" dirty="0">
                <a:latin typeface="Calibri Light" panose="020F0302020204030204" pitchFamily="34" charset="0"/>
                <a:cs typeface="Calibri Light" panose="020F0302020204030204" pitchFamily="34" charset="0"/>
              </a:rPr>
              <a:t> INTERNET</a:t>
            </a:r>
          </a:p>
          <a:p>
            <a:pPr algn="ctr"/>
            <a:r>
              <a:rPr lang="es-EC" dirty="0">
                <a:latin typeface="Calibri Light" panose="020F0302020204030204" pitchFamily="34" charset="0"/>
                <a:cs typeface="Calibri Light" panose="020F0302020204030204" pitchFamily="34" charset="0"/>
              </a:rPr>
              <a:t> </a:t>
            </a:r>
            <a:r>
              <a:rPr lang="es-EC" dirty="0" err="1">
                <a:latin typeface="Calibri Light" panose="020F0302020204030204" pitchFamily="34" charset="0"/>
                <a:cs typeface="Calibri Light" panose="020F0302020204030204" pitchFamily="34" charset="0"/>
              </a:rPr>
              <a:t>rd</a:t>
            </a:r>
            <a:r>
              <a:rPr lang="es-EC" dirty="0">
                <a:latin typeface="Calibri Light" panose="020F0302020204030204" pitchFamily="34" charset="0"/>
                <a:cs typeface="Calibri Light" panose="020F0302020204030204" pitchFamily="34" charset="0"/>
              </a:rPr>
              <a:t> 65532:400</a:t>
            </a:r>
          </a:p>
          <a:p>
            <a:pPr algn="ctr"/>
            <a:r>
              <a:rPr lang="es-EC" dirty="0">
                <a:latin typeface="Calibri Light" panose="020F0302020204030204" pitchFamily="34" charset="0"/>
                <a:cs typeface="Calibri Light" panose="020F0302020204030204" pitchFamily="34" charset="0"/>
              </a:rPr>
              <a:t> route-target </a:t>
            </a:r>
            <a:r>
              <a:rPr lang="es-EC" dirty="0" err="1">
                <a:latin typeface="Calibri Light" panose="020F0302020204030204" pitchFamily="34" charset="0"/>
                <a:cs typeface="Calibri Light" panose="020F0302020204030204" pitchFamily="34" charset="0"/>
              </a:rPr>
              <a:t>export</a:t>
            </a:r>
            <a:r>
              <a:rPr lang="es-EC" dirty="0">
                <a:latin typeface="Calibri Light" panose="020F0302020204030204" pitchFamily="34" charset="0"/>
                <a:cs typeface="Calibri Light" panose="020F0302020204030204" pitchFamily="34" charset="0"/>
              </a:rPr>
              <a:t> 400:400</a:t>
            </a:r>
          </a:p>
          <a:p>
            <a:pPr algn="ctr"/>
            <a:r>
              <a:rPr lang="es-EC" dirty="0">
                <a:latin typeface="Calibri Light" panose="020F0302020204030204" pitchFamily="34" charset="0"/>
                <a:cs typeface="Calibri Light" panose="020F0302020204030204" pitchFamily="34" charset="0"/>
              </a:rPr>
              <a:t> route-target </a:t>
            </a:r>
            <a:r>
              <a:rPr lang="es-EC" dirty="0" err="1">
                <a:latin typeface="Calibri Light" panose="020F0302020204030204" pitchFamily="34" charset="0"/>
                <a:cs typeface="Calibri Light" panose="020F0302020204030204" pitchFamily="34" charset="0"/>
              </a:rPr>
              <a:t>import</a:t>
            </a:r>
            <a:r>
              <a:rPr lang="es-EC" dirty="0">
                <a:latin typeface="Calibri Light" panose="020F0302020204030204" pitchFamily="34" charset="0"/>
                <a:cs typeface="Calibri Light" panose="020F0302020204030204" pitchFamily="34" charset="0"/>
              </a:rPr>
              <a:t> 400:400</a:t>
            </a:r>
          </a:p>
          <a:p>
            <a:pPr algn="ctr"/>
            <a:r>
              <a:rPr lang="es-EC" dirty="0">
                <a:latin typeface="Calibri Light" panose="020F0302020204030204" pitchFamily="34" charset="0"/>
                <a:cs typeface="Calibri Light" panose="020F0302020204030204" pitchFamily="34" charset="0"/>
              </a:rPr>
              <a:t> route-target </a:t>
            </a:r>
            <a:r>
              <a:rPr lang="es-EC" dirty="0" err="1">
                <a:latin typeface="Calibri Light" panose="020F0302020204030204" pitchFamily="34" charset="0"/>
                <a:cs typeface="Calibri Light" panose="020F0302020204030204" pitchFamily="34" charset="0"/>
              </a:rPr>
              <a:t>import</a:t>
            </a:r>
            <a:r>
              <a:rPr lang="es-EC" dirty="0">
                <a:latin typeface="Calibri Light" panose="020F0302020204030204" pitchFamily="34" charset="0"/>
                <a:cs typeface="Calibri Light" panose="020F0302020204030204" pitchFamily="34" charset="0"/>
              </a:rPr>
              <a:t> </a:t>
            </a:r>
            <a:r>
              <a:rPr lang="es-EC" dirty="0" smtClean="0">
                <a:latin typeface="Calibri Light" panose="020F0302020204030204" pitchFamily="34" charset="0"/>
                <a:cs typeface="Calibri Light" panose="020F0302020204030204" pitchFamily="34" charset="0"/>
              </a:rPr>
              <a:t>99:99</a:t>
            </a:r>
            <a:endParaRPr lang="es-EC" dirty="0">
              <a:latin typeface="Calibri Light" panose="020F0302020204030204" pitchFamily="34" charset="0"/>
              <a:cs typeface="Calibri Light" panose="020F0302020204030204" pitchFamily="34" charset="0"/>
            </a:endParaRPr>
          </a:p>
        </p:txBody>
      </p:sp>
      <p:sp>
        <p:nvSpPr>
          <p:cNvPr id="6" name="Rectángulo 5"/>
          <p:cNvSpPr/>
          <p:nvPr/>
        </p:nvSpPr>
        <p:spPr>
          <a:xfrm>
            <a:off x="4944291" y="3429000"/>
            <a:ext cx="2895600" cy="230832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EC" dirty="0">
                <a:latin typeface="Calibri Light" panose="020F0302020204030204" pitchFamily="34" charset="0"/>
                <a:cs typeface="Calibri Light" panose="020F0302020204030204" pitchFamily="34" charset="0"/>
              </a:rPr>
              <a:t>ip </a:t>
            </a:r>
            <a:r>
              <a:rPr lang="es-EC" dirty="0" err="1">
                <a:latin typeface="Calibri Light" panose="020F0302020204030204" pitchFamily="34" charset="0"/>
                <a:cs typeface="Calibri Light" panose="020F0302020204030204" pitchFamily="34" charset="0"/>
              </a:rPr>
              <a:t>vrf</a:t>
            </a:r>
            <a:r>
              <a:rPr lang="es-EC" dirty="0">
                <a:latin typeface="Calibri Light" panose="020F0302020204030204" pitchFamily="34" charset="0"/>
                <a:cs typeface="Calibri Light" panose="020F0302020204030204" pitchFamily="34" charset="0"/>
              </a:rPr>
              <a:t> SERVIDOR</a:t>
            </a:r>
          </a:p>
          <a:p>
            <a:pPr algn="ctr"/>
            <a:r>
              <a:rPr lang="es-EC" dirty="0">
                <a:latin typeface="Calibri Light" panose="020F0302020204030204" pitchFamily="34" charset="0"/>
                <a:cs typeface="Calibri Light" panose="020F0302020204030204" pitchFamily="34" charset="0"/>
              </a:rPr>
              <a:t> </a:t>
            </a:r>
            <a:r>
              <a:rPr lang="es-EC" dirty="0" err="1">
                <a:latin typeface="Calibri Light" panose="020F0302020204030204" pitchFamily="34" charset="0"/>
                <a:cs typeface="Calibri Light" panose="020F0302020204030204" pitchFamily="34" charset="0"/>
              </a:rPr>
              <a:t>rd</a:t>
            </a:r>
            <a:r>
              <a:rPr lang="es-EC" dirty="0">
                <a:latin typeface="Calibri Light" panose="020F0302020204030204" pitchFamily="34" charset="0"/>
                <a:cs typeface="Calibri Light" panose="020F0302020204030204" pitchFamily="34" charset="0"/>
              </a:rPr>
              <a:t> 65531:99</a:t>
            </a:r>
          </a:p>
          <a:p>
            <a:pPr algn="ctr"/>
            <a:r>
              <a:rPr lang="es-EC" dirty="0">
                <a:latin typeface="Calibri Light" panose="020F0302020204030204" pitchFamily="34" charset="0"/>
                <a:cs typeface="Calibri Light" panose="020F0302020204030204" pitchFamily="34" charset="0"/>
              </a:rPr>
              <a:t> route-target </a:t>
            </a:r>
            <a:r>
              <a:rPr lang="es-EC" dirty="0" err="1">
                <a:latin typeface="Calibri Light" panose="020F0302020204030204" pitchFamily="34" charset="0"/>
                <a:cs typeface="Calibri Light" panose="020F0302020204030204" pitchFamily="34" charset="0"/>
              </a:rPr>
              <a:t>export</a:t>
            </a:r>
            <a:r>
              <a:rPr lang="es-EC" dirty="0">
                <a:latin typeface="Calibri Light" panose="020F0302020204030204" pitchFamily="34" charset="0"/>
                <a:cs typeface="Calibri Light" panose="020F0302020204030204" pitchFamily="34" charset="0"/>
              </a:rPr>
              <a:t> 99:99</a:t>
            </a:r>
          </a:p>
          <a:p>
            <a:pPr algn="ctr"/>
            <a:r>
              <a:rPr lang="es-EC" dirty="0">
                <a:latin typeface="Calibri Light" panose="020F0302020204030204" pitchFamily="34" charset="0"/>
                <a:cs typeface="Calibri Light" panose="020F0302020204030204" pitchFamily="34" charset="0"/>
              </a:rPr>
              <a:t> route-target </a:t>
            </a:r>
            <a:r>
              <a:rPr lang="es-EC" dirty="0" err="1">
                <a:latin typeface="Calibri Light" panose="020F0302020204030204" pitchFamily="34" charset="0"/>
                <a:cs typeface="Calibri Light" panose="020F0302020204030204" pitchFamily="34" charset="0"/>
              </a:rPr>
              <a:t>import</a:t>
            </a:r>
            <a:r>
              <a:rPr lang="es-EC" dirty="0">
                <a:latin typeface="Calibri Light" panose="020F0302020204030204" pitchFamily="34" charset="0"/>
                <a:cs typeface="Calibri Light" panose="020F0302020204030204" pitchFamily="34" charset="0"/>
              </a:rPr>
              <a:t> 99:99</a:t>
            </a:r>
          </a:p>
          <a:p>
            <a:pPr algn="ctr"/>
            <a:r>
              <a:rPr lang="es-EC" dirty="0">
                <a:latin typeface="Calibri Light" panose="020F0302020204030204" pitchFamily="34" charset="0"/>
                <a:cs typeface="Calibri Light" panose="020F0302020204030204" pitchFamily="34" charset="0"/>
              </a:rPr>
              <a:t> route-target </a:t>
            </a:r>
            <a:r>
              <a:rPr lang="es-EC" dirty="0" err="1">
                <a:latin typeface="Calibri Light" panose="020F0302020204030204" pitchFamily="34" charset="0"/>
                <a:cs typeface="Calibri Light" panose="020F0302020204030204" pitchFamily="34" charset="0"/>
              </a:rPr>
              <a:t>import</a:t>
            </a:r>
            <a:r>
              <a:rPr lang="es-EC" dirty="0">
                <a:latin typeface="Calibri Light" panose="020F0302020204030204" pitchFamily="34" charset="0"/>
                <a:cs typeface="Calibri Light" panose="020F0302020204030204" pitchFamily="34" charset="0"/>
              </a:rPr>
              <a:t> 100:100</a:t>
            </a:r>
          </a:p>
          <a:p>
            <a:pPr algn="ctr"/>
            <a:r>
              <a:rPr lang="es-EC" dirty="0">
                <a:latin typeface="Calibri Light" panose="020F0302020204030204" pitchFamily="34" charset="0"/>
                <a:cs typeface="Calibri Light" panose="020F0302020204030204" pitchFamily="34" charset="0"/>
              </a:rPr>
              <a:t> route-target </a:t>
            </a:r>
            <a:r>
              <a:rPr lang="es-EC" dirty="0" err="1">
                <a:latin typeface="Calibri Light" panose="020F0302020204030204" pitchFamily="34" charset="0"/>
                <a:cs typeface="Calibri Light" panose="020F0302020204030204" pitchFamily="34" charset="0"/>
              </a:rPr>
              <a:t>import</a:t>
            </a:r>
            <a:r>
              <a:rPr lang="es-EC" dirty="0">
                <a:latin typeface="Calibri Light" panose="020F0302020204030204" pitchFamily="34" charset="0"/>
                <a:cs typeface="Calibri Light" panose="020F0302020204030204" pitchFamily="34" charset="0"/>
              </a:rPr>
              <a:t> 200:200</a:t>
            </a:r>
          </a:p>
          <a:p>
            <a:pPr algn="ctr"/>
            <a:r>
              <a:rPr lang="es-EC" dirty="0">
                <a:latin typeface="Calibri Light" panose="020F0302020204030204" pitchFamily="34" charset="0"/>
                <a:cs typeface="Calibri Light" panose="020F0302020204030204" pitchFamily="34" charset="0"/>
              </a:rPr>
              <a:t> route-target </a:t>
            </a:r>
            <a:r>
              <a:rPr lang="es-EC" dirty="0" err="1">
                <a:latin typeface="Calibri Light" panose="020F0302020204030204" pitchFamily="34" charset="0"/>
                <a:cs typeface="Calibri Light" panose="020F0302020204030204" pitchFamily="34" charset="0"/>
              </a:rPr>
              <a:t>import</a:t>
            </a:r>
            <a:r>
              <a:rPr lang="es-EC" dirty="0">
                <a:latin typeface="Calibri Light" panose="020F0302020204030204" pitchFamily="34" charset="0"/>
                <a:cs typeface="Calibri Light" panose="020F0302020204030204" pitchFamily="34" charset="0"/>
              </a:rPr>
              <a:t> 300:300</a:t>
            </a:r>
          </a:p>
          <a:p>
            <a:pPr algn="ctr"/>
            <a:r>
              <a:rPr lang="es-EC" dirty="0">
                <a:latin typeface="Calibri Light" panose="020F0302020204030204" pitchFamily="34" charset="0"/>
                <a:cs typeface="Calibri Light" panose="020F0302020204030204" pitchFamily="34" charset="0"/>
              </a:rPr>
              <a:t> route-target </a:t>
            </a:r>
            <a:r>
              <a:rPr lang="es-EC" dirty="0" err="1">
                <a:latin typeface="Calibri Light" panose="020F0302020204030204" pitchFamily="34" charset="0"/>
                <a:cs typeface="Calibri Light" panose="020F0302020204030204" pitchFamily="34" charset="0"/>
              </a:rPr>
              <a:t>import</a:t>
            </a:r>
            <a:r>
              <a:rPr lang="es-EC" dirty="0">
                <a:latin typeface="Calibri Light" panose="020F0302020204030204" pitchFamily="34" charset="0"/>
                <a:cs typeface="Calibri Light" panose="020F0302020204030204" pitchFamily="34" charset="0"/>
              </a:rPr>
              <a:t> 400:400</a:t>
            </a:r>
          </a:p>
        </p:txBody>
      </p:sp>
    </p:spTree>
    <p:extLst>
      <p:ext uri="{BB962C8B-B14F-4D97-AF65-F5344CB8AC3E}">
        <p14:creationId xmlns:p14="http://schemas.microsoft.com/office/powerpoint/2010/main" val="1231463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marL="0" indent="0" algn="ctr">
              <a:buNone/>
            </a:pPr>
            <a:r>
              <a:rPr lang="es-EC" sz="2000" dirty="0">
                <a:latin typeface="Calibri Light" panose="020F0302020204030204" pitchFamily="34" charset="0"/>
                <a:cs typeface="Calibri Light" panose="020F0302020204030204" pitchFamily="34" charset="0"/>
              </a:rPr>
              <a:t>En todos los enrutadores se ha activado el registro de </a:t>
            </a:r>
            <a:r>
              <a:rPr lang="es-EC" sz="2000" dirty="0" err="1">
                <a:latin typeface="Calibri Light" panose="020F0302020204030204" pitchFamily="34" charset="0"/>
                <a:cs typeface="Calibri Light" panose="020F0302020204030204" pitchFamily="34" charset="0"/>
              </a:rPr>
              <a:t>logs</a:t>
            </a:r>
            <a:r>
              <a:rPr lang="es-EC" sz="2000" dirty="0">
                <a:latin typeface="Calibri Light" panose="020F0302020204030204" pitchFamily="34" charset="0"/>
                <a:cs typeface="Calibri Light" panose="020F0302020204030204" pitchFamily="34" charset="0"/>
              </a:rPr>
              <a:t> para la notificación cambios en las configuraciones, fallos, análisis forense de red y auditoría de </a:t>
            </a:r>
            <a:r>
              <a:rPr lang="es-EC" sz="2000" dirty="0" smtClean="0">
                <a:latin typeface="Calibri Light" panose="020F0302020204030204" pitchFamily="34" charset="0"/>
                <a:cs typeface="Calibri Light" panose="020F0302020204030204" pitchFamily="34" charset="0"/>
              </a:rPr>
              <a:t>seguridad.</a:t>
            </a:r>
          </a:p>
          <a:p>
            <a:pPr marL="0" indent="0" algn="ctr">
              <a:buNone/>
            </a:pPr>
            <a:endParaRPr lang="es-EC" sz="2000" dirty="0" smtClean="0"/>
          </a:p>
          <a:p>
            <a:pPr algn="ctr"/>
            <a:endParaRPr lang="es-EC" sz="2000" dirty="0"/>
          </a:p>
          <a:p>
            <a:pPr marL="0" indent="0" algn="ctr">
              <a:buNone/>
            </a:pPr>
            <a:r>
              <a:rPr lang="es-EC" sz="2000" dirty="0">
                <a:latin typeface="Courier New" panose="02070309020205020404" pitchFamily="49" charset="0"/>
                <a:cs typeface="Courier New" panose="02070309020205020404" pitchFamily="49" charset="0"/>
              </a:rPr>
              <a:t>CE1(</a:t>
            </a:r>
            <a:r>
              <a:rPr lang="es-EC" sz="2000" dirty="0" err="1">
                <a:latin typeface="Courier New" panose="02070309020205020404" pitchFamily="49" charset="0"/>
                <a:cs typeface="Courier New" panose="02070309020205020404" pitchFamily="49" charset="0"/>
              </a:rPr>
              <a:t>config</a:t>
            </a:r>
            <a:r>
              <a:rPr lang="es-EC" sz="2000" dirty="0">
                <a:latin typeface="Courier New" panose="02070309020205020404" pitchFamily="49" charset="0"/>
                <a:cs typeface="Courier New" panose="02070309020205020404" pitchFamily="49" charset="0"/>
              </a:rPr>
              <a:t>)#</a:t>
            </a:r>
            <a:r>
              <a:rPr lang="es-EC" sz="2000" dirty="0" err="1">
                <a:latin typeface="Courier New" panose="02070309020205020404" pitchFamily="49" charset="0"/>
                <a:cs typeface="Courier New" panose="02070309020205020404" pitchFamily="49" charset="0"/>
              </a:rPr>
              <a:t>logging</a:t>
            </a:r>
            <a:r>
              <a:rPr lang="es-EC" sz="2000" dirty="0">
                <a:latin typeface="Courier New" panose="02070309020205020404" pitchFamily="49" charset="0"/>
                <a:cs typeface="Courier New" panose="02070309020205020404" pitchFamily="49" charset="0"/>
              </a:rPr>
              <a:t> </a:t>
            </a:r>
            <a:r>
              <a:rPr lang="es-EC" sz="2000" dirty="0" err="1">
                <a:latin typeface="Courier New" panose="02070309020205020404" pitchFamily="49" charset="0"/>
                <a:cs typeface="Courier New" panose="02070309020205020404" pitchFamily="49" charset="0"/>
              </a:rPr>
              <a:t>on</a:t>
            </a:r>
            <a:endParaRPr lang="es-EC" sz="2000" dirty="0">
              <a:latin typeface="Courier New" panose="02070309020205020404" pitchFamily="49" charset="0"/>
              <a:cs typeface="Courier New" panose="02070309020205020404" pitchFamily="49" charset="0"/>
            </a:endParaRPr>
          </a:p>
          <a:p>
            <a:pPr marL="0" indent="0" algn="ctr">
              <a:buNone/>
            </a:pPr>
            <a:r>
              <a:rPr lang="es-EC" sz="2000" dirty="0">
                <a:latin typeface="Courier New" panose="02070309020205020404" pitchFamily="49" charset="0"/>
                <a:cs typeface="Courier New" panose="02070309020205020404" pitchFamily="49" charset="0"/>
              </a:rPr>
              <a:t>CE1(</a:t>
            </a:r>
            <a:r>
              <a:rPr lang="es-EC" sz="2000" dirty="0" err="1">
                <a:latin typeface="Courier New" panose="02070309020205020404" pitchFamily="49" charset="0"/>
                <a:cs typeface="Courier New" panose="02070309020205020404" pitchFamily="49" charset="0"/>
              </a:rPr>
              <a:t>config</a:t>
            </a:r>
            <a:r>
              <a:rPr lang="es-EC" sz="2000" dirty="0">
                <a:latin typeface="Courier New" panose="02070309020205020404" pitchFamily="49" charset="0"/>
                <a:cs typeface="Courier New" panose="02070309020205020404" pitchFamily="49" charset="0"/>
              </a:rPr>
              <a:t>)#</a:t>
            </a:r>
            <a:r>
              <a:rPr lang="es-EC" sz="2000" dirty="0" err="1">
                <a:latin typeface="Courier New" panose="02070309020205020404" pitchFamily="49" charset="0"/>
                <a:cs typeface="Courier New" panose="02070309020205020404" pitchFamily="49" charset="0"/>
              </a:rPr>
              <a:t>logging</a:t>
            </a:r>
            <a:r>
              <a:rPr lang="es-EC" sz="2000" dirty="0">
                <a:latin typeface="Courier New" panose="02070309020205020404" pitchFamily="49" charset="0"/>
                <a:cs typeface="Courier New" panose="02070309020205020404" pitchFamily="49" charset="0"/>
              </a:rPr>
              <a:t> </a:t>
            </a:r>
            <a:r>
              <a:rPr lang="es-EC" sz="2000" dirty="0" err="1">
                <a:latin typeface="Courier New" panose="02070309020205020404" pitchFamily="49" charset="0"/>
                <a:cs typeface="Courier New" panose="02070309020205020404" pitchFamily="49" charset="0"/>
              </a:rPr>
              <a:t>buffered</a:t>
            </a:r>
            <a:r>
              <a:rPr lang="es-EC" sz="2000" dirty="0">
                <a:latin typeface="Courier New" panose="02070309020205020404" pitchFamily="49" charset="0"/>
                <a:cs typeface="Courier New" panose="02070309020205020404" pitchFamily="49" charset="0"/>
              </a:rPr>
              <a:t> 4096</a:t>
            </a:r>
          </a:p>
          <a:p>
            <a:pPr marL="0" indent="0" algn="ctr">
              <a:buNone/>
            </a:pPr>
            <a:r>
              <a:rPr lang="es-EC" sz="2000" dirty="0">
                <a:latin typeface="Courier New" panose="02070309020205020404" pitchFamily="49" charset="0"/>
                <a:cs typeface="Courier New" panose="02070309020205020404" pitchFamily="49" charset="0"/>
              </a:rPr>
              <a:t>CE1(</a:t>
            </a:r>
            <a:r>
              <a:rPr lang="es-EC" sz="2000" dirty="0" err="1">
                <a:latin typeface="Courier New" panose="02070309020205020404" pitchFamily="49" charset="0"/>
                <a:cs typeface="Courier New" panose="02070309020205020404" pitchFamily="49" charset="0"/>
              </a:rPr>
              <a:t>config</a:t>
            </a:r>
            <a:r>
              <a:rPr lang="es-EC" sz="2000" dirty="0">
                <a:latin typeface="Courier New" panose="02070309020205020404" pitchFamily="49" charset="0"/>
                <a:cs typeface="Courier New" panose="02070309020205020404" pitchFamily="49" charset="0"/>
              </a:rPr>
              <a:t>)#</a:t>
            </a:r>
            <a:r>
              <a:rPr lang="es-EC" sz="2000" dirty="0" err="1">
                <a:latin typeface="Courier New" panose="02070309020205020404" pitchFamily="49" charset="0"/>
                <a:cs typeface="Courier New" panose="02070309020205020404" pitchFamily="49" charset="0"/>
              </a:rPr>
              <a:t>end</a:t>
            </a:r>
            <a:endParaRPr lang="es-EC" sz="2000" dirty="0">
              <a:latin typeface="Courier New" panose="02070309020205020404" pitchFamily="49" charset="0"/>
              <a:cs typeface="Courier New" panose="02070309020205020404" pitchFamily="49" charset="0"/>
            </a:endParaRPr>
          </a:p>
          <a:p>
            <a:pPr marL="0" indent="0" algn="ctr">
              <a:buNone/>
            </a:pPr>
            <a:endParaRPr lang="es-EC" sz="2000" dirty="0" smtClean="0"/>
          </a:p>
        </p:txBody>
      </p:sp>
      <p:sp>
        <p:nvSpPr>
          <p:cNvPr id="4" name="CuadroTexto 3"/>
          <p:cNvSpPr txBox="1"/>
          <p:nvPr/>
        </p:nvSpPr>
        <p:spPr>
          <a:xfrm>
            <a:off x="1588655" y="487074"/>
            <a:ext cx="7190509" cy="584775"/>
          </a:xfrm>
          <a:prstGeom prst="rect">
            <a:avLst/>
          </a:prstGeom>
          <a:solidFill>
            <a:schemeClr val="bg1">
              <a:lumMod val="50000"/>
              <a:alpha val="56078"/>
            </a:schemeClr>
          </a:solidFill>
          <a:ln>
            <a:noFill/>
          </a:ln>
        </p:spPr>
        <p:txBody>
          <a:bodyPr wrap="square" rtlCol="0">
            <a:spAutoFit/>
          </a:bodyPr>
          <a:lstStyle>
            <a:defPPr>
              <a:defRPr lang="en-US"/>
            </a:defPPr>
            <a:lvl1pPr algn="ctr">
              <a:defRPr sz="3600" b="1">
                <a:solidFill>
                  <a:schemeClr val="bg1"/>
                </a:solidFill>
                <a:effectLst>
                  <a:outerShdw blurRad="63500" sx="102000" sy="102000" algn="ctr" rotWithShape="0">
                    <a:prstClr val="black">
                      <a:alpha val="40000"/>
                    </a:prstClr>
                  </a:outerShdw>
                </a:effectLst>
                <a:latin typeface="Impact" panose="020B0806030902050204" pitchFamily="34" charset="0"/>
              </a:defRPr>
            </a:lvl1pPr>
          </a:lstStyle>
          <a:p>
            <a:r>
              <a:rPr lang="es-EC" sz="3200" dirty="0"/>
              <a:t>CONFIGURACIÓN SERVICIO DE SEGURIDAD</a:t>
            </a:r>
            <a:endParaRPr lang="es-EC" sz="3200" dirty="0"/>
          </a:p>
        </p:txBody>
      </p:sp>
    </p:spTree>
    <p:extLst>
      <p:ext uri="{BB962C8B-B14F-4D97-AF65-F5344CB8AC3E}">
        <p14:creationId xmlns:p14="http://schemas.microsoft.com/office/powerpoint/2010/main" val="26097781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marL="0" indent="0" algn="ctr">
              <a:buNone/>
            </a:pPr>
            <a:r>
              <a:rPr lang="es-EC" sz="2000" dirty="0">
                <a:latin typeface="Calibri Light" panose="020F0302020204030204" pitchFamily="34" charset="0"/>
                <a:cs typeface="Calibri Light" panose="020F0302020204030204" pitchFamily="34" charset="0"/>
              </a:rPr>
              <a:t>Para proteger a nuestros clientes de potenciales ataques se ha hecho uso de </a:t>
            </a:r>
            <a:r>
              <a:rPr lang="es-EC" sz="2000" dirty="0" err="1">
                <a:latin typeface="Calibri Light" panose="020F0302020204030204" pitchFamily="34" charset="0"/>
                <a:cs typeface="Calibri Light" panose="020F0302020204030204" pitchFamily="34" charset="0"/>
              </a:rPr>
              <a:t>ACLs</a:t>
            </a:r>
            <a:r>
              <a:rPr lang="es-EC" sz="2000" dirty="0">
                <a:latin typeface="Calibri Light" panose="020F0302020204030204" pitchFamily="34" charset="0"/>
                <a:cs typeface="Calibri Light" panose="020F0302020204030204" pitchFamily="34" charset="0"/>
              </a:rPr>
              <a:t> las cuales bloquean el paso de todo tráfico que se encuentra en nuestra lista de </a:t>
            </a:r>
            <a:r>
              <a:rPr lang="es-EC" sz="2000" dirty="0" err="1">
                <a:latin typeface="Calibri Light" panose="020F0302020204030204" pitchFamily="34" charset="0"/>
                <a:cs typeface="Calibri Light" panose="020F0302020204030204" pitchFamily="34" charset="0"/>
              </a:rPr>
              <a:t>IPs</a:t>
            </a:r>
            <a:r>
              <a:rPr lang="es-EC" sz="2000" dirty="0">
                <a:latin typeface="Calibri Light" panose="020F0302020204030204" pitchFamily="34" charset="0"/>
                <a:cs typeface="Calibri Light" panose="020F0302020204030204" pitchFamily="34" charset="0"/>
              </a:rPr>
              <a:t> maliciosas.</a:t>
            </a:r>
          </a:p>
          <a:p>
            <a:pPr marL="0" indent="0" algn="ctr">
              <a:buNone/>
            </a:pPr>
            <a:endParaRPr lang="es-EC" sz="2000" dirty="0"/>
          </a:p>
          <a:p>
            <a:pPr marL="0" indent="0" algn="ctr">
              <a:buNone/>
            </a:pPr>
            <a:r>
              <a:rPr lang="en-US" sz="2000" dirty="0">
                <a:latin typeface="Courier New" panose="02070309020205020404" pitchFamily="49" charset="0"/>
                <a:cs typeface="Courier New" panose="02070309020205020404" pitchFamily="49" charset="0"/>
              </a:rPr>
              <a:t>access-list 80 remark ACL DE LAN CE1</a:t>
            </a:r>
          </a:p>
          <a:p>
            <a:pPr marL="0" indent="0" algn="ctr">
              <a:buNone/>
            </a:pPr>
            <a:r>
              <a:rPr lang="en-US" sz="2000" dirty="0">
                <a:latin typeface="Courier New" panose="02070309020205020404" pitchFamily="49" charset="0"/>
                <a:cs typeface="Courier New" panose="02070309020205020404" pitchFamily="49" charset="0"/>
              </a:rPr>
              <a:t>access-list 80 deny 169.254.0.0 0.0.255.255 log</a:t>
            </a:r>
          </a:p>
          <a:p>
            <a:pPr marL="0" indent="0" algn="ctr">
              <a:buNone/>
            </a:pPr>
            <a:r>
              <a:rPr lang="en-US" sz="2000" dirty="0">
                <a:latin typeface="Courier New" panose="02070309020205020404" pitchFamily="49" charset="0"/>
                <a:cs typeface="Courier New" panose="02070309020205020404" pitchFamily="49" charset="0"/>
              </a:rPr>
              <a:t>access-list 80 deny 154.10.20.0 0.0.255.255 log</a:t>
            </a:r>
          </a:p>
          <a:p>
            <a:pPr marL="0" indent="0" algn="ctr">
              <a:buNone/>
            </a:pPr>
            <a:r>
              <a:rPr lang="en-US" sz="2000" dirty="0">
                <a:latin typeface="Courier New" panose="02070309020205020404" pitchFamily="49" charset="0"/>
                <a:cs typeface="Courier New" panose="02070309020205020404" pitchFamily="49" charset="0"/>
              </a:rPr>
              <a:t>access-list 80 deny 142.10.10.0 0.0.0.255 log</a:t>
            </a:r>
          </a:p>
          <a:p>
            <a:pPr marL="0" indent="0" algn="ctr">
              <a:buNone/>
            </a:pPr>
            <a:r>
              <a:rPr lang="en-US" sz="2000" dirty="0">
                <a:latin typeface="Courier New" panose="02070309020205020404" pitchFamily="49" charset="0"/>
                <a:cs typeface="Courier New" panose="02070309020205020404" pitchFamily="49" charset="0"/>
              </a:rPr>
              <a:t>access-list 80 permit any</a:t>
            </a:r>
          </a:p>
          <a:p>
            <a:pPr marL="0" indent="0" algn="ctr">
              <a:buNone/>
            </a:pPr>
            <a:endParaRPr lang="es-EC" sz="2000" dirty="0" smtClean="0"/>
          </a:p>
        </p:txBody>
      </p:sp>
      <p:sp>
        <p:nvSpPr>
          <p:cNvPr id="4" name="CuadroTexto 3"/>
          <p:cNvSpPr txBox="1"/>
          <p:nvPr/>
        </p:nvSpPr>
        <p:spPr>
          <a:xfrm>
            <a:off x="1588655" y="487074"/>
            <a:ext cx="7190509" cy="584775"/>
          </a:xfrm>
          <a:prstGeom prst="rect">
            <a:avLst/>
          </a:prstGeom>
          <a:solidFill>
            <a:schemeClr val="bg1">
              <a:lumMod val="50000"/>
              <a:alpha val="56078"/>
            </a:schemeClr>
          </a:solidFill>
          <a:ln>
            <a:noFill/>
          </a:ln>
        </p:spPr>
        <p:txBody>
          <a:bodyPr wrap="square" rtlCol="0">
            <a:spAutoFit/>
          </a:bodyPr>
          <a:lstStyle>
            <a:defPPr>
              <a:defRPr lang="en-US"/>
            </a:defPPr>
            <a:lvl1pPr algn="ctr">
              <a:defRPr sz="3200" b="1">
                <a:solidFill>
                  <a:schemeClr val="bg1"/>
                </a:solidFill>
                <a:effectLst>
                  <a:outerShdw blurRad="63500" sx="102000" sy="102000" algn="ctr" rotWithShape="0">
                    <a:prstClr val="black">
                      <a:alpha val="40000"/>
                    </a:prstClr>
                  </a:outerShdw>
                </a:effectLst>
                <a:latin typeface="Impact" panose="020B0806030902050204" pitchFamily="34" charset="0"/>
              </a:defRPr>
            </a:lvl1pPr>
          </a:lstStyle>
          <a:p>
            <a:r>
              <a:rPr lang="es-EC" dirty="0"/>
              <a:t>CONFIGURACIÓN SERVICIO DE SEGURIDAD</a:t>
            </a:r>
            <a:endParaRPr lang="es-EC" dirty="0"/>
          </a:p>
        </p:txBody>
      </p:sp>
    </p:spTree>
    <p:extLst>
      <p:ext uri="{BB962C8B-B14F-4D97-AF65-F5344CB8AC3E}">
        <p14:creationId xmlns:p14="http://schemas.microsoft.com/office/powerpoint/2010/main" val="2532954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marL="0" indent="0" algn="ctr">
              <a:buNone/>
            </a:pPr>
            <a:r>
              <a:rPr lang="es-EC" sz="2000" dirty="0" smtClean="0">
                <a:latin typeface="Calibri Light" panose="020F0302020204030204" pitchFamily="34" charset="0"/>
                <a:cs typeface="Calibri Light" panose="020F0302020204030204" pitchFamily="34" charset="0"/>
              </a:rPr>
              <a:t>En </a:t>
            </a:r>
            <a:r>
              <a:rPr lang="es-EC" sz="2000" dirty="0">
                <a:latin typeface="Calibri Light" panose="020F0302020204030204" pitchFamily="34" charset="0"/>
                <a:cs typeface="Calibri Light" panose="020F0302020204030204" pitchFamily="34" charset="0"/>
              </a:rPr>
              <a:t>las líneas </a:t>
            </a:r>
            <a:r>
              <a:rPr lang="es-EC" sz="2000" dirty="0" err="1">
                <a:latin typeface="Calibri Light" panose="020F0302020204030204" pitchFamily="34" charset="0"/>
                <a:cs typeface="Calibri Light" panose="020F0302020204030204" pitchFamily="34" charset="0"/>
              </a:rPr>
              <a:t>vty</a:t>
            </a:r>
            <a:r>
              <a:rPr lang="es-EC" sz="2000" dirty="0">
                <a:latin typeface="Calibri Light" panose="020F0302020204030204" pitchFamily="34" charset="0"/>
                <a:cs typeface="Calibri Light" panose="020F0302020204030204" pitchFamily="34" charset="0"/>
              </a:rPr>
              <a:t> se </a:t>
            </a:r>
            <a:r>
              <a:rPr lang="es-EC" sz="2000" dirty="0" smtClean="0">
                <a:latin typeface="Calibri Light" panose="020F0302020204030204" pitchFamily="34" charset="0"/>
                <a:cs typeface="Calibri Light" panose="020F0302020204030204" pitchFamily="34" charset="0"/>
              </a:rPr>
              <a:t>ha </a:t>
            </a:r>
            <a:r>
              <a:rPr lang="es-EC" sz="2000" dirty="0">
                <a:latin typeface="Calibri Light" panose="020F0302020204030204" pitchFamily="34" charset="0"/>
                <a:cs typeface="Calibri Light" panose="020F0302020204030204" pitchFamily="34" charset="0"/>
              </a:rPr>
              <a:t>aplicado </a:t>
            </a:r>
            <a:r>
              <a:rPr lang="es-EC" sz="2000" dirty="0" smtClean="0">
                <a:latin typeface="Calibri Light" panose="020F0302020204030204" pitchFamily="34" charset="0"/>
                <a:cs typeface="Calibri Light" panose="020F0302020204030204" pitchFamily="34" charset="0"/>
              </a:rPr>
              <a:t>una ACL </a:t>
            </a:r>
            <a:r>
              <a:rPr lang="es-EC" sz="2000" dirty="0">
                <a:latin typeface="Calibri Light" panose="020F0302020204030204" pitchFamily="34" charset="0"/>
                <a:cs typeface="Calibri Light" panose="020F0302020204030204" pitchFamily="34" charset="0"/>
              </a:rPr>
              <a:t>para que </a:t>
            </a:r>
            <a:r>
              <a:rPr lang="es-EC" sz="2000" dirty="0" smtClean="0">
                <a:latin typeface="Calibri Light" panose="020F0302020204030204" pitchFamily="34" charset="0"/>
                <a:cs typeface="Calibri Light" panose="020F0302020204030204" pitchFamily="34" charset="0"/>
              </a:rPr>
              <a:t>permita </a:t>
            </a:r>
            <a:r>
              <a:rPr lang="es-EC" sz="2000" dirty="0">
                <a:latin typeface="Calibri Light" panose="020F0302020204030204" pitchFamily="34" charset="0"/>
                <a:cs typeface="Calibri Light" panose="020F0302020204030204" pitchFamily="34" charset="0"/>
              </a:rPr>
              <a:t>la conexión desde los dispositivos remotos que se consideren </a:t>
            </a:r>
            <a:r>
              <a:rPr lang="es-EC" sz="2000" dirty="0" smtClean="0">
                <a:latin typeface="Calibri Light" panose="020F0302020204030204" pitchFamily="34" charset="0"/>
                <a:cs typeface="Calibri Light" panose="020F0302020204030204" pitchFamily="34" charset="0"/>
              </a:rPr>
              <a:t>necesarios, </a:t>
            </a:r>
            <a:r>
              <a:rPr lang="es-EC" sz="2000" dirty="0">
                <a:latin typeface="Calibri Light" panose="020F0302020204030204" pitchFamily="34" charset="0"/>
                <a:cs typeface="Calibri Light" panose="020F0302020204030204" pitchFamily="34" charset="0"/>
              </a:rPr>
              <a:t>como es el caso del servidor de monitoreo o los routers de otra sucursal. </a:t>
            </a:r>
            <a:endParaRPr lang="es-EC" sz="2000" dirty="0" smtClean="0">
              <a:latin typeface="Calibri Light" panose="020F0302020204030204" pitchFamily="34" charset="0"/>
              <a:cs typeface="Calibri Light" panose="020F0302020204030204" pitchFamily="34" charset="0"/>
            </a:endParaRPr>
          </a:p>
          <a:p>
            <a:pPr marL="0" indent="0" algn="ctr">
              <a:buNone/>
            </a:pPr>
            <a:endParaRPr lang="es-EC" sz="2000" dirty="0"/>
          </a:p>
          <a:p>
            <a:pPr marL="0" indent="0" algn="ctr">
              <a:buNone/>
            </a:pPr>
            <a:r>
              <a:rPr lang="es-EC" sz="2000" dirty="0">
                <a:latin typeface="Courier New" panose="02070309020205020404" pitchFamily="49" charset="0"/>
                <a:cs typeface="Courier New" panose="02070309020205020404" pitchFamily="49" charset="0"/>
              </a:rPr>
              <a:t>access-list 1 remark ACL DE LINEAS VTY</a:t>
            </a:r>
          </a:p>
          <a:p>
            <a:pPr marL="0" indent="0" algn="ctr">
              <a:buNone/>
            </a:pPr>
            <a:r>
              <a:rPr lang="es-EC" sz="2000" dirty="0">
                <a:latin typeface="Courier New" panose="02070309020205020404" pitchFamily="49" charset="0"/>
                <a:cs typeface="Courier New" panose="02070309020205020404" pitchFamily="49" charset="0"/>
              </a:rPr>
              <a:t>access-list 1 permit 10.20.10.2 log</a:t>
            </a:r>
          </a:p>
          <a:p>
            <a:pPr marL="0" indent="0" algn="ctr">
              <a:buNone/>
            </a:pPr>
            <a:r>
              <a:rPr lang="es-EC" sz="2000" dirty="0">
                <a:latin typeface="Courier New" panose="02070309020205020404" pitchFamily="49" charset="0"/>
                <a:cs typeface="Courier New" panose="02070309020205020404" pitchFamily="49" charset="0"/>
              </a:rPr>
              <a:t>access-list 1 permit 209.165.200.246 log</a:t>
            </a:r>
          </a:p>
          <a:p>
            <a:pPr marL="0" indent="0" algn="ctr">
              <a:buNone/>
            </a:pPr>
            <a:r>
              <a:rPr lang="es-EC" sz="2000" dirty="0">
                <a:latin typeface="Courier New" panose="02070309020205020404" pitchFamily="49" charset="0"/>
                <a:cs typeface="Courier New" panose="02070309020205020404" pitchFamily="49" charset="0"/>
              </a:rPr>
              <a:t>access-list 1 permit 192.168.2.0 0.0.0.255 log</a:t>
            </a:r>
          </a:p>
          <a:p>
            <a:pPr marL="0" indent="0" algn="ctr">
              <a:buNone/>
            </a:pPr>
            <a:r>
              <a:rPr lang="es-EC" sz="2000" dirty="0">
                <a:latin typeface="Courier New" panose="02070309020205020404" pitchFamily="49" charset="0"/>
                <a:cs typeface="Courier New" panose="02070309020205020404" pitchFamily="49" charset="0"/>
              </a:rPr>
              <a:t>access-list 2 permit 192.168.1.0 0.0.0.255 log</a:t>
            </a:r>
          </a:p>
          <a:p>
            <a:pPr marL="0" indent="0" algn="ctr">
              <a:buNone/>
            </a:pPr>
            <a:endParaRPr lang="es-EC" sz="2000" dirty="0" smtClean="0"/>
          </a:p>
        </p:txBody>
      </p:sp>
      <p:sp>
        <p:nvSpPr>
          <p:cNvPr id="4" name="CuadroTexto 3"/>
          <p:cNvSpPr txBox="1"/>
          <p:nvPr/>
        </p:nvSpPr>
        <p:spPr>
          <a:xfrm>
            <a:off x="1588655" y="487074"/>
            <a:ext cx="7190509" cy="584775"/>
          </a:xfrm>
          <a:prstGeom prst="rect">
            <a:avLst/>
          </a:prstGeom>
          <a:solidFill>
            <a:schemeClr val="bg1">
              <a:lumMod val="50000"/>
              <a:alpha val="56078"/>
            </a:schemeClr>
          </a:solidFill>
          <a:ln>
            <a:noFill/>
          </a:ln>
        </p:spPr>
        <p:txBody>
          <a:bodyPr wrap="square" rtlCol="0">
            <a:spAutoFit/>
          </a:bodyPr>
          <a:lstStyle>
            <a:defPPr>
              <a:defRPr lang="en-US"/>
            </a:defPPr>
            <a:lvl1pPr algn="ctr">
              <a:defRPr sz="3200" b="1">
                <a:solidFill>
                  <a:schemeClr val="bg1"/>
                </a:solidFill>
                <a:effectLst>
                  <a:outerShdw blurRad="63500" sx="102000" sy="102000" algn="ctr" rotWithShape="0">
                    <a:prstClr val="black">
                      <a:alpha val="40000"/>
                    </a:prstClr>
                  </a:outerShdw>
                </a:effectLst>
                <a:latin typeface="Impact" panose="020B0806030902050204" pitchFamily="34" charset="0"/>
              </a:defRPr>
            </a:lvl1pPr>
          </a:lstStyle>
          <a:p>
            <a:r>
              <a:rPr lang="es-EC" dirty="0"/>
              <a:t>CONFIGURACIÓN SERVICIO DE SEGURIDAD</a:t>
            </a:r>
            <a:endParaRPr lang="es-EC" dirty="0"/>
          </a:p>
        </p:txBody>
      </p:sp>
    </p:spTree>
    <p:extLst>
      <p:ext uri="{BB962C8B-B14F-4D97-AF65-F5344CB8AC3E}">
        <p14:creationId xmlns:p14="http://schemas.microsoft.com/office/powerpoint/2010/main" val="1564552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3" name="Marcador de contenido 2"/>
          <p:cNvSpPr>
            <a:spLocks noGrp="1"/>
          </p:cNvSpPr>
          <p:nvPr>
            <p:ph idx="1"/>
          </p:nvPr>
        </p:nvSpPr>
        <p:spPr>
          <a:xfrm>
            <a:off x="457200" y="1491595"/>
            <a:ext cx="8229600" cy="1583675"/>
          </a:xfrm>
        </p:spPr>
        <p:txBody>
          <a:bodyPr>
            <a:normAutofit/>
          </a:bodyPr>
          <a:lstStyle/>
          <a:p>
            <a:r>
              <a:rPr lang="es-EC" sz="2000" b="1" dirty="0" smtClean="0">
                <a:latin typeface="Calibri Light" panose="020F0302020204030204" pitchFamily="34" charset="0"/>
                <a:cs typeface="Calibri Light" panose="020F0302020204030204" pitchFamily="34" charset="0"/>
              </a:rPr>
              <a:t>Cliente CE:</a:t>
            </a:r>
          </a:p>
          <a:p>
            <a:pPr marL="0" indent="0" algn="just">
              <a:buNone/>
            </a:pPr>
            <a:r>
              <a:rPr lang="es-EC" sz="1600" dirty="0" smtClean="0">
                <a:latin typeface="Calibri Light" panose="020F0302020204030204" pitchFamily="34" charset="0"/>
                <a:cs typeface="Calibri Light" panose="020F0302020204030204" pitchFamily="34" charset="0"/>
              </a:rPr>
              <a:t>El cliente CE ha sido diseñado de tal manera que ambas sucursales tengan acceso a internet, el cliente CE tiene una </a:t>
            </a:r>
            <a:r>
              <a:rPr lang="es-EC" sz="1600" dirty="0" err="1" smtClean="0">
                <a:latin typeface="Calibri Light" panose="020F0302020204030204" pitchFamily="34" charset="0"/>
                <a:cs typeface="Calibri Light" panose="020F0302020204030204" pitchFamily="34" charset="0"/>
              </a:rPr>
              <a:t>vrf</a:t>
            </a:r>
            <a:r>
              <a:rPr lang="es-EC" sz="1600" dirty="0" smtClean="0">
                <a:latin typeface="Calibri Light" panose="020F0302020204030204" pitchFamily="34" charset="0"/>
                <a:cs typeface="Calibri Light" panose="020F0302020204030204" pitchFamily="34" charset="0"/>
              </a:rPr>
              <a:t> representada para el en los </a:t>
            </a:r>
            <a:r>
              <a:rPr lang="es-EC" sz="1600" dirty="0" err="1" smtClean="0">
                <a:latin typeface="Calibri Light" panose="020F0302020204030204" pitchFamily="34" charset="0"/>
                <a:cs typeface="Calibri Light" panose="020F0302020204030204" pitchFamily="34" charset="0"/>
              </a:rPr>
              <a:t>routers</a:t>
            </a:r>
            <a:r>
              <a:rPr lang="es-EC" sz="1600" dirty="0" smtClean="0">
                <a:latin typeface="Calibri Light" panose="020F0302020204030204" pitchFamily="34" charset="0"/>
                <a:cs typeface="Calibri Light" panose="020F0302020204030204" pitchFamily="34" charset="0"/>
              </a:rPr>
              <a:t> PE1 y PE2. Los </a:t>
            </a:r>
            <a:r>
              <a:rPr lang="es-EC" sz="1600" dirty="0" err="1" smtClean="0">
                <a:latin typeface="Calibri Light" panose="020F0302020204030204" pitchFamily="34" charset="0"/>
                <a:cs typeface="Calibri Light" panose="020F0302020204030204" pitchFamily="34" charset="0"/>
              </a:rPr>
              <a:t>routers</a:t>
            </a:r>
            <a:r>
              <a:rPr lang="es-EC" sz="1600" dirty="0" smtClean="0">
                <a:latin typeface="Calibri Light" panose="020F0302020204030204" pitchFamily="34" charset="0"/>
                <a:cs typeface="Calibri Light" panose="020F0302020204030204" pitchFamily="34" charset="0"/>
              </a:rPr>
              <a:t> de borde de las sucursales de CE, es decir CE1 y CE2 son los </a:t>
            </a:r>
            <a:r>
              <a:rPr lang="es-EC" sz="1600" dirty="0" err="1" smtClean="0">
                <a:latin typeface="Calibri Light" panose="020F0302020204030204" pitchFamily="34" charset="0"/>
                <a:cs typeface="Calibri Light" panose="020F0302020204030204" pitchFamily="34" charset="0"/>
              </a:rPr>
              <a:t>routers</a:t>
            </a:r>
            <a:r>
              <a:rPr lang="es-EC" sz="1600" dirty="0" smtClean="0">
                <a:latin typeface="Calibri Light" panose="020F0302020204030204" pitchFamily="34" charset="0"/>
                <a:cs typeface="Calibri Light" panose="020F0302020204030204" pitchFamily="34" charset="0"/>
              </a:rPr>
              <a:t> NAT, que a través de sobrecarga permitirán la salida a INTERNET de las sucursales.</a:t>
            </a:r>
          </a:p>
          <a:p>
            <a:pPr marL="0" indent="0">
              <a:buNone/>
            </a:pPr>
            <a:endParaRPr lang="es-EC" sz="1600" dirty="0">
              <a:latin typeface="Courier New" panose="02070309020205020404" pitchFamily="49" charset="0"/>
              <a:cs typeface="Courier New" panose="02070309020205020404" pitchFamily="49" charset="0"/>
            </a:endParaRPr>
          </a:p>
        </p:txBody>
      </p:sp>
      <p:sp>
        <p:nvSpPr>
          <p:cNvPr id="4" name="CuadroTexto 3"/>
          <p:cNvSpPr txBox="1"/>
          <p:nvPr/>
        </p:nvSpPr>
        <p:spPr>
          <a:xfrm>
            <a:off x="2435589" y="2948812"/>
            <a:ext cx="2071171" cy="1569660"/>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CE1:</a:t>
            </a:r>
          </a:p>
          <a:p>
            <a:endParaRPr lang="en-US" sz="1200" dirty="0" smtClean="0">
              <a:latin typeface="Calibri Light" panose="020F0302020204030204" pitchFamily="34" charset="0"/>
              <a:cs typeface="Calibri Light" panose="020F0302020204030204" pitchFamily="34" charset="0"/>
            </a:endParaRPr>
          </a:p>
          <a:p>
            <a:r>
              <a:rPr lang="en-US" sz="1200" dirty="0" err="1" smtClean="0">
                <a:latin typeface="Calibri Light" panose="020F0302020204030204" pitchFamily="34" charset="0"/>
                <a:cs typeface="Calibri Light" panose="020F0302020204030204" pitchFamily="34" charset="0"/>
              </a:rPr>
              <a:t>int</a:t>
            </a:r>
            <a:r>
              <a:rPr lang="en-US" sz="1200" dirty="0" smtClean="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f0/0</a:t>
            </a:r>
          </a:p>
          <a:p>
            <a:r>
              <a:rPr lang="en-US" sz="1200" dirty="0">
                <a:latin typeface="Calibri Light" panose="020F0302020204030204" pitchFamily="34" charset="0"/>
                <a:cs typeface="Calibri Light" panose="020F0302020204030204" pitchFamily="34" charset="0"/>
              </a:rPr>
              <a:t>  description CE1-INTERNET</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ip</a:t>
            </a:r>
            <a:r>
              <a:rPr lang="en-US" sz="1200" dirty="0">
                <a:latin typeface="Calibri Light" panose="020F0302020204030204" pitchFamily="34" charset="0"/>
                <a:cs typeface="Calibri Light" panose="020F0302020204030204" pitchFamily="34" charset="0"/>
              </a:rPr>
              <a:t> address 209.165.200.226 255.255.255.252</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ip</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nat</a:t>
            </a:r>
            <a:r>
              <a:rPr lang="en-US" sz="1200" dirty="0">
                <a:latin typeface="Calibri Light" panose="020F0302020204030204" pitchFamily="34" charset="0"/>
                <a:cs typeface="Calibri Light" panose="020F0302020204030204" pitchFamily="34" charset="0"/>
              </a:rPr>
              <a:t> outside</a:t>
            </a:r>
          </a:p>
          <a:p>
            <a:r>
              <a:rPr lang="en-US" sz="1200" dirty="0">
                <a:latin typeface="Calibri Light" panose="020F0302020204030204" pitchFamily="34" charset="0"/>
                <a:cs typeface="Calibri Light" panose="020F0302020204030204" pitchFamily="34" charset="0"/>
              </a:rPr>
              <a:t>  no </a:t>
            </a:r>
            <a:r>
              <a:rPr lang="en-US" sz="1200" dirty="0" err="1">
                <a:latin typeface="Calibri Light" panose="020F0302020204030204" pitchFamily="34" charset="0"/>
                <a:cs typeface="Calibri Light" panose="020F0302020204030204" pitchFamily="34" charset="0"/>
              </a:rPr>
              <a:t>sh</a:t>
            </a:r>
            <a:endParaRPr lang="es-EC" sz="1200" dirty="0">
              <a:latin typeface="Calibri Light" panose="020F0302020204030204" pitchFamily="34" charset="0"/>
              <a:cs typeface="Calibri Light" panose="020F0302020204030204" pitchFamily="34" charset="0"/>
            </a:endParaRPr>
          </a:p>
        </p:txBody>
      </p:sp>
      <p:sp>
        <p:nvSpPr>
          <p:cNvPr id="5" name="CuadroTexto 4"/>
          <p:cNvSpPr txBox="1"/>
          <p:nvPr/>
        </p:nvSpPr>
        <p:spPr>
          <a:xfrm>
            <a:off x="391098" y="2961954"/>
            <a:ext cx="1955495" cy="1661993"/>
          </a:xfrm>
          <a:prstGeom prst="rect">
            <a:avLst/>
          </a:prstGeom>
          <a:noFill/>
        </p:spPr>
        <p:txBody>
          <a:bodyPr wrap="square" rtlCol="0">
            <a:spAutoFit/>
          </a:bodyPr>
          <a:lstStyle/>
          <a:p>
            <a:r>
              <a:rPr lang="fr-FR" sz="1200" b="1" dirty="0" smtClean="0">
                <a:latin typeface="Calibri Light" panose="020F0302020204030204" pitchFamily="34" charset="0"/>
                <a:cs typeface="Calibri Light" panose="020F0302020204030204" pitchFamily="34" charset="0"/>
              </a:rPr>
              <a:t>PE1:</a:t>
            </a:r>
          </a:p>
          <a:p>
            <a:endParaRPr lang="fr-FR" sz="1200" dirty="0" smtClean="0">
              <a:latin typeface="Calibri Light" panose="020F0302020204030204" pitchFamily="34" charset="0"/>
              <a:cs typeface="Calibri Light" panose="020F0302020204030204" pitchFamily="34" charset="0"/>
            </a:endParaRPr>
          </a:p>
          <a:p>
            <a:r>
              <a:rPr lang="fr-FR" sz="1200" dirty="0" err="1" smtClean="0">
                <a:latin typeface="Calibri Light" panose="020F0302020204030204" pitchFamily="34" charset="0"/>
                <a:cs typeface="Calibri Light" panose="020F0302020204030204" pitchFamily="34" charset="0"/>
              </a:rPr>
              <a:t>ip</a:t>
            </a:r>
            <a:r>
              <a:rPr lang="fr-FR" sz="1200" dirty="0" smtClean="0">
                <a:latin typeface="Calibri Light" panose="020F0302020204030204" pitchFamily="34" charset="0"/>
                <a:cs typeface="Calibri Light" panose="020F0302020204030204" pitchFamily="34" charset="0"/>
              </a:rPr>
              <a:t> </a:t>
            </a:r>
            <a:r>
              <a:rPr lang="fr-FR" sz="1200" dirty="0" err="1">
                <a:latin typeface="Calibri Light" panose="020F0302020204030204" pitchFamily="34" charset="0"/>
                <a:cs typeface="Calibri Light" panose="020F0302020204030204" pitchFamily="34" charset="0"/>
              </a:rPr>
              <a:t>vrf</a:t>
            </a:r>
            <a:r>
              <a:rPr lang="fr-FR" sz="1200" dirty="0">
                <a:latin typeface="Calibri Light" panose="020F0302020204030204" pitchFamily="34" charset="0"/>
                <a:cs typeface="Calibri Light" panose="020F0302020204030204" pitchFamily="34" charset="0"/>
              </a:rPr>
              <a:t> CE</a:t>
            </a:r>
          </a:p>
          <a:p>
            <a:r>
              <a:rPr lang="fr-FR" sz="1200" dirty="0">
                <a:latin typeface="Calibri Light" panose="020F0302020204030204" pitchFamily="34" charset="0"/>
                <a:cs typeface="Calibri Light" panose="020F0302020204030204" pitchFamily="34" charset="0"/>
              </a:rPr>
              <a:t>  rd 65535:100</a:t>
            </a:r>
          </a:p>
          <a:p>
            <a:r>
              <a:rPr lang="fr-FR" sz="1200" dirty="0">
                <a:latin typeface="Calibri Light" panose="020F0302020204030204" pitchFamily="34" charset="0"/>
                <a:cs typeface="Calibri Light" panose="020F0302020204030204" pitchFamily="34" charset="0"/>
              </a:rPr>
              <a:t>  route-</a:t>
            </a:r>
            <a:r>
              <a:rPr lang="fr-FR" sz="1200" dirty="0" err="1">
                <a:latin typeface="Calibri Light" panose="020F0302020204030204" pitchFamily="34" charset="0"/>
                <a:cs typeface="Calibri Light" panose="020F0302020204030204" pitchFamily="34" charset="0"/>
              </a:rPr>
              <a:t>target</a:t>
            </a:r>
            <a:r>
              <a:rPr lang="fr-FR" sz="1200" dirty="0">
                <a:latin typeface="Calibri Light" panose="020F0302020204030204" pitchFamily="34" charset="0"/>
                <a:cs typeface="Calibri Light" panose="020F0302020204030204" pitchFamily="34" charset="0"/>
              </a:rPr>
              <a:t> 100:100</a:t>
            </a:r>
          </a:p>
          <a:p>
            <a:r>
              <a:rPr lang="fr-FR" sz="1200" dirty="0">
                <a:latin typeface="Calibri Light" panose="020F0302020204030204" pitchFamily="34" charset="0"/>
                <a:cs typeface="Calibri Light" panose="020F0302020204030204" pitchFamily="34" charset="0"/>
              </a:rPr>
              <a:t>  route-</a:t>
            </a:r>
            <a:r>
              <a:rPr lang="fr-FR" sz="1200" dirty="0" err="1">
                <a:latin typeface="Calibri Light" panose="020F0302020204030204" pitchFamily="34" charset="0"/>
                <a:cs typeface="Calibri Light" panose="020F0302020204030204" pitchFamily="34" charset="0"/>
              </a:rPr>
              <a:t>target</a:t>
            </a:r>
            <a:r>
              <a:rPr lang="fr-FR" sz="1200" dirty="0">
                <a:latin typeface="Calibri Light" panose="020F0302020204030204" pitchFamily="34" charset="0"/>
                <a:cs typeface="Calibri Light" panose="020F0302020204030204" pitchFamily="34" charset="0"/>
              </a:rPr>
              <a:t> import 99:99</a:t>
            </a:r>
          </a:p>
          <a:p>
            <a:r>
              <a:rPr lang="fr-FR" sz="1200" dirty="0">
                <a:latin typeface="Calibri Light" panose="020F0302020204030204" pitchFamily="34" charset="0"/>
                <a:cs typeface="Calibri Light" panose="020F0302020204030204" pitchFamily="34" charset="0"/>
              </a:rPr>
              <a:t>  exit</a:t>
            </a:r>
          </a:p>
          <a:p>
            <a:endParaRPr lang="es-EC" dirty="0">
              <a:latin typeface="Calibri Light" panose="020F0302020204030204" pitchFamily="34" charset="0"/>
              <a:cs typeface="Calibri Light" panose="020F0302020204030204" pitchFamily="34" charset="0"/>
            </a:endParaRPr>
          </a:p>
        </p:txBody>
      </p:sp>
      <p:sp>
        <p:nvSpPr>
          <p:cNvPr id="6" name="CuadroTexto 5"/>
          <p:cNvSpPr txBox="1"/>
          <p:nvPr/>
        </p:nvSpPr>
        <p:spPr>
          <a:xfrm>
            <a:off x="457200" y="4740241"/>
            <a:ext cx="2016087" cy="1384995"/>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CE1:</a:t>
            </a:r>
          </a:p>
          <a:p>
            <a:endParaRPr lang="en-US" sz="1200" dirty="0">
              <a:latin typeface="Calibri Light" panose="020F0302020204030204" pitchFamily="34" charset="0"/>
              <a:cs typeface="Calibri Light" panose="020F0302020204030204" pitchFamily="34" charset="0"/>
            </a:endParaRPr>
          </a:p>
          <a:p>
            <a:r>
              <a:rPr lang="en-US" sz="1200" dirty="0" smtClean="0">
                <a:latin typeface="Calibri Light" panose="020F0302020204030204" pitchFamily="34" charset="0"/>
                <a:cs typeface="Calibri Light" panose="020F0302020204030204" pitchFamily="34" charset="0"/>
              </a:rPr>
              <a:t>access-list </a:t>
            </a:r>
            <a:r>
              <a:rPr lang="en-US" sz="1200" dirty="0">
                <a:latin typeface="Calibri Light" panose="020F0302020204030204" pitchFamily="34" charset="0"/>
                <a:cs typeface="Calibri Light" panose="020F0302020204030204" pitchFamily="34" charset="0"/>
              </a:rPr>
              <a:t>2 permit 192.168.1.0 0.0.0.255</a:t>
            </a:r>
          </a:p>
          <a:p>
            <a:r>
              <a:rPr lang="en-US" sz="1200" dirty="0">
                <a:latin typeface="Calibri Light" panose="020F0302020204030204" pitchFamily="34" charset="0"/>
                <a:cs typeface="Calibri Light" panose="020F0302020204030204" pitchFamily="34" charset="0"/>
              </a:rPr>
              <a:t> </a:t>
            </a:r>
            <a:endParaRPr lang="en-US" sz="1200" dirty="0" smtClean="0">
              <a:latin typeface="Calibri Light" panose="020F0302020204030204" pitchFamily="34" charset="0"/>
              <a:cs typeface="Calibri Light" panose="020F0302020204030204" pitchFamily="34" charset="0"/>
            </a:endParaRPr>
          </a:p>
          <a:p>
            <a:r>
              <a:rPr lang="en-US" sz="1200" dirty="0" err="1" smtClean="0">
                <a:latin typeface="Calibri Light" panose="020F0302020204030204" pitchFamily="34" charset="0"/>
                <a:cs typeface="Calibri Light" panose="020F0302020204030204" pitchFamily="34" charset="0"/>
              </a:rPr>
              <a:t>ip</a:t>
            </a:r>
            <a:r>
              <a:rPr lang="en-US" sz="1200" dirty="0" smtClean="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nat</a:t>
            </a:r>
            <a:r>
              <a:rPr lang="en-US" sz="1200" dirty="0">
                <a:latin typeface="Calibri Light" panose="020F0302020204030204" pitchFamily="34" charset="0"/>
                <a:cs typeface="Calibri Light" panose="020F0302020204030204" pitchFamily="34" charset="0"/>
              </a:rPr>
              <a:t> inside source list 2 interface f0/0 overload</a:t>
            </a:r>
            <a:endParaRPr lang="es-EC" sz="1200" dirty="0">
              <a:latin typeface="Calibri Light" panose="020F0302020204030204" pitchFamily="34" charset="0"/>
              <a:cs typeface="Calibri Light" panose="020F0302020204030204" pitchFamily="34" charset="0"/>
            </a:endParaRPr>
          </a:p>
        </p:txBody>
      </p:sp>
      <p:sp>
        <p:nvSpPr>
          <p:cNvPr id="7" name="CuadroTexto 6"/>
          <p:cNvSpPr txBox="1"/>
          <p:nvPr/>
        </p:nvSpPr>
        <p:spPr>
          <a:xfrm>
            <a:off x="2444782" y="4606444"/>
            <a:ext cx="2640466" cy="1785104"/>
          </a:xfrm>
          <a:prstGeom prst="rect">
            <a:avLst/>
          </a:prstGeom>
          <a:noFill/>
        </p:spPr>
        <p:txBody>
          <a:bodyPr wrap="none" rtlCol="0">
            <a:spAutoFit/>
          </a:bodyPr>
          <a:lstStyle/>
          <a:p>
            <a:r>
              <a:rPr lang="es-EC" sz="1000" b="1" dirty="0" smtClean="0">
                <a:latin typeface="Calibri Light" panose="020F0302020204030204" pitchFamily="34" charset="0"/>
                <a:cs typeface="Calibri Light" panose="020F0302020204030204" pitchFamily="34" charset="0"/>
              </a:rPr>
              <a:t>CE1:</a:t>
            </a:r>
          </a:p>
          <a:p>
            <a:endParaRPr lang="es-EC" sz="1000" b="1" dirty="0" smtClean="0">
              <a:latin typeface="Calibri Light" panose="020F0302020204030204" pitchFamily="34" charset="0"/>
              <a:cs typeface="Calibri Light" panose="020F0302020204030204" pitchFamily="34" charset="0"/>
            </a:endParaRPr>
          </a:p>
          <a:p>
            <a:r>
              <a:rPr lang="es-EC" sz="1000" dirty="0" err="1" smtClean="0">
                <a:latin typeface="Calibri Light" panose="020F0302020204030204" pitchFamily="34" charset="0"/>
                <a:cs typeface="Calibri Light" panose="020F0302020204030204" pitchFamily="34" charset="0"/>
              </a:rPr>
              <a:t>access-list</a:t>
            </a:r>
            <a:r>
              <a:rPr lang="es-EC" sz="1000" dirty="0" smtClean="0">
                <a:latin typeface="Calibri Light" panose="020F0302020204030204" pitchFamily="34" charset="0"/>
                <a:cs typeface="Calibri Light" panose="020F0302020204030204" pitchFamily="34" charset="0"/>
              </a:rPr>
              <a:t> 80 </a:t>
            </a:r>
            <a:r>
              <a:rPr lang="es-EC" sz="1000" dirty="0" err="1" smtClean="0">
                <a:latin typeface="Calibri Light" panose="020F0302020204030204" pitchFamily="34" charset="0"/>
                <a:cs typeface="Calibri Light" panose="020F0302020204030204" pitchFamily="34" charset="0"/>
              </a:rPr>
              <a:t>remark</a:t>
            </a:r>
            <a:r>
              <a:rPr lang="es-EC" sz="1000" dirty="0" smtClean="0">
                <a:latin typeface="Calibri Light" panose="020F0302020204030204" pitchFamily="34" charset="0"/>
                <a:cs typeface="Calibri Light" panose="020F0302020204030204" pitchFamily="34" charset="0"/>
              </a:rPr>
              <a:t> ACL DE LAN CE1</a:t>
            </a:r>
          </a:p>
          <a:p>
            <a:r>
              <a:rPr lang="es-EC" sz="1000" dirty="0" err="1" smtClean="0">
                <a:latin typeface="Calibri Light" panose="020F0302020204030204" pitchFamily="34" charset="0"/>
                <a:cs typeface="Calibri Light" panose="020F0302020204030204" pitchFamily="34" charset="0"/>
              </a:rPr>
              <a:t>access-list</a:t>
            </a:r>
            <a:r>
              <a:rPr lang="es-EC" sz="1000" dirty="0" smtClean="0">
                <a:latin typeface="Calibri Light" panose="020F0302020204030204" pitchFamily="34" charset="0"/>
                <a:cs typeface="Calibri Light" panose="020F0302020204030204" pitchFamily="34" charset="0"/>
              </a:rPr>
              <a:t> 80 </a:t>
            </a:r>
            <a:r>
              <a:rPr lang="es-EC" sz="1000" dirty="0" err="1" smtClean="0">
                <a:latin typeface="Calibri Light" panose="020F0302020204030204" pitchFamily="34" charset="0"/>
                <a:cs typeface="Calibri Light" panose="020F0302020204030204" pitchFamily="34" charset="0"/>
              </a:rPr>
              <a:t>deny</a:t>
            </a:r>
            <a:r>
              <a:rPr lang="es-EC" sz="1000" dirty="0" smtClean="0">
                <a:latin typeface="Calibri Light" panose="020F0302020204030204" pitchFamily="34" charset="0"/>
                <a:cs typeface="Calibri Light" panose="020F0302020204030204" pitchFamily="34" charset="0"/>
              </a:rPr>
              <a:t> 169.254.0.0 0.0.255.255 log</a:t>
            </a:r>
          </a:p>
          <a:p>
            <a:r>
              <a:rPr lang="es-EC" sz="1000" dirty="0" err="1" smtClean="0">
                <a:latin typeface="Calibri Light" panose="020F0302020204030204" pitchFamily="34" charset="0"/>
                <a:cs typeface="Calibri Light" panose="020F0302020204030204" pitchFamily="34" charset="0"/>
              </a:rPr>
              <a:t>access-list</a:t>
            </a:r>
            <a:r>
              <a:rPr lang="es-EC" sz="1000" dirty="0" smtClean="0">
                <a:latin typeface="Calibri Light" panose="020F0302020204030204" pitchFamily="34" charset="0"/>
                <a:cs typeface="Calibri Light" panose="020F0302020204030204" pitchFamily="34" charset="0"/>
              </a:rPr>
              <a:t> 80 </a:t>
            </a:r>
            <a:r>
              <a:rPr lang="es-EC" sz="1000" dirty="0" err="1" smtClean="0">
                <a:latin typeface="Calibri Light" panose="020F0302020204030204" pitchFamily="34" charset="0"/>
                <a:cs typeface="Calibri Light" panose="020F0302020204030204" pitchFamily="34" charset="0"/>
              </a:rPr>
              <a:t>deny</a:t>
            </a:r>
            <a:r>
              <a:rPr lang="es-EC" sz="1000" dirty="0" smtClean="0">
                <a:latin typeface="Calibri Light" panose="020F0302020204030204" pitchFamily="34" charset="0"/>
                <a:cs typeface="Calibri Light" panose="020F0302020204030204" pitchFamily="34" charset="0"/>
              </a:rPr>
              <a:t> 154.10.20.0 0.0.255.255 log</a:t>
            </a:r>
          </a:p>
          <a:p>
            <a:r>
              <a:rPr lang="es-EC" sz="1000" dirty="0" err="1" smtClean="0">
                <a:latin typeface="Calibri Light" panose="020F0302020204030204" pitchFamily="34" charset="0"/>
                <a:cs typeface="Calibri Light" panose="020F0302020204030204" pitchFamily="34" charset="0"/>
              </a:rPr>
              <a:t>access-list</a:t>
            </a:r>
            <a:r>
              <a:rPr lang="es-EC" sz="1000" dirty="0" smtClean="0">
                <a:latin typeface="Calibri Light" panose="020F0302020204030204" pitchFamily="34" charset="0"/>
                <a:cs typeface="Calibri Light" panose="020F0302020204030204" pitchFamily="34" charset="0"/>
              </a:rPr>
              <a:t> 80 </a:t>
            </a:r>
            <a:r>
              <a:rPr lang="es-EC" sz="1000" dirty="0" err="1" smtClean="0">
                <a:latin typeface="Calibri Light" panose="020F0302020204030204" pitchFamily="34" charset="0"/>
                <a:cs typeface="Calibri Light" panose="020F0302020204030204" pitchFamily="34" charset="0"/>
              </a:rPr>
              <a:t>deny</a:t>
            </a:r>
            <a:r>
              <a:rPr lang="es-EC" sz="1000" dirty="0" smtClean="0">
                <a:latin typeface="Calibri Light" panose="020F0302020204030204" pitchFamily="34" charset="0"/>
                <a:cs typeface="Calibri Light" panose="020F0302020204030204" pitchFamily="34" charset="0"/>
              </a:rPr>
              <a:t> 142.10.10.0 0.0.0.255 log</a:t>
            </a:r>
          </a:p>
          <a:p>
            <a:r>
              <a:rPr lang="es-EC" sz="1000" dirty="0" err="1" smtClean="0">
                <a:latin typeface="Calibri Light" panose="020F0302020204030204" pitchFamily="34" charset="0"/>
                <a:cs typeface="Calibri Light" panose="020F0302020204030204" pitchFamily="34" charset="0"/>
              </a:rPr>
              <a:t>access-list</a:t>
            </a:r>
            <a:r>
              <a:rPr lang="es-EC" sz="1000" dirty="0" smtClean="0">
                <a:latin typeface="Calibri Light" panose="020F0302020204030204" pitchFamily="34" charset="0"/>
                <a:cs typeface="Calibri Light" panose="020F0302020204030204" pitchFamily="34" charset="0"/>
              </a:rPr>
              <a:t> 80 </a:t>
            </a:r>
            <a:r>
              <a:rPr lang="es-EC" sz="1000" dirty="0" err="1" smtClean="0">
                <a:latin typeface="Calibri Light" panose="020F0302020204030204" pitchFamily="34" charset="0"/>
                <a:cs typeface="Calibri Light" panose="020F0302020204030204" pitchFamily="34" charset="0"/>
              </a:rPr>
              <a:t>permit</a:t>
            </a:r>
            <a:r>
              <a:rPr lang="es-EC" sz="1000" dirty="0" smtClean="0">
                <a:latin typeface="Calibri Light" panose="020F0302020204030204" pitchFamily="34" charset="0"/>
                <a:cs typeface="Calibri Light" panose="020F0302020204030204" pitchFamily="34" charset="0"/>
              </a:rPr>
              <a:t> </a:t>
            </a:r>
            <a:r>
              <a:rPr lang="es-EC" sz="1000" dirty="0" err="1" smtClean="0">
                <a:latin typeface="Calibri Light" panose="020F0302020204030204" pitchFamily="34" charset="0"/>
                <a:cs typeface="Calibri Light" panose="020F0302020204030204" pitchFamily="34" charset="0"/>
              </a:rPr>
              <a:t>any</a:t>
            </a:r>
            <a:r>
              <a:rPr lang="es-EC" sz="1000" dirty="0" smtClean="0">
                <a:latin typeface="Calibri Light" panose="020F0302020204030204" pitchFamily="34" charset="0"/>
                <a:cs typeface="Calibri Light" panose="020F0302020204030204" pitchFamily="34" charset="0"/>
              </a:rPr>
              <a:t> </a:t>
            </a:r>
          </a:p>
          <a:p>
            <a:endParaRPr lang="es-EC" sz="1000" dirty="0" smtClean="0">
              <a:latin typeface="Calibri Light" panose="020F0302020204030204" pitchFamily="34" charset="0"/>
              <a:cs typeface="Calibri Light" panose="020F0302020204030204" pitchFamily="34" charset="0"/>
            </a:endParaRPr>
          </a:p>
          <a:p>
            <a:r>
              <a:rPr lang="es-EC" sz="1000" dirty="0" err="1" smtClean="0">
                <a:latin typeface="Calibri Light" panose="020F0302020204030204" pitchFamily="34" charset="0"/>
                <a:cs typeface="Calibri Light" panose="020F0302020204030204" pitchFamily="34" charset="0"/>
              </a:rPr>
              <a:t>int</a:t>
            </a:r>
            <a:r>
              <a:rPr lang="es-EC" sz="1000" dirty="0" smtClean="0">
                <a:latin typeface="Calibri Light" panose="020F0302020204030204" pitchFamily="34" charset="0"/>
                <a:cs typeface="Calibri Light" panose="020F0302020204030204" pitchFamily="34" charset="0"/>
              </a:rPr>
              <a:t> f0/1</a:t>
            </a:r>
          </a:p>
          <a:p>
            <a:r>
              <a:rPr lang="es-EC" sz="1000" dirty="0" err="1" smtClean="0">
                <a:latin typeface="Calibri Light" panose="020F0302020204030204" pitchFamily="34" charset="0"/>
                <a:cs typeface="Calibri Light" panose="020F0302020204030204" pitchFamily="34" charset="0"/>
              </a:rPr>
              <a:t>ip</a:t>
            </a:r>
            <a:r>
              <a:rPr lang="es-EC" sz="1000" dirty="0" smtClean="0">
                <a:latin typeface="Calibri Light" panose="020F0302020204030204" pitchFamily="34" charset="0"/>
                <a:cs typeface="Calibri Light" panose="020F0302020204030204" pitchFamily="34" charset="0"/>
              </a:rPr>
              <a:t> </a:t>
            </a:r>
            <a:r>
              <a:rPr lang="es-EC" sz="1000" dirty="0" err="1" smtClean="0">
                <a:latin typeface="Calibri Light" panose="020F0302020204030204" pitchFamily="34" charset="0"/>
                <a:cs typeface="Calibri Light" panose="020F0302020204030204" pitchFamily="34" charset="0"/>
              </a:rPr>
              <a:t>access-group</a:t>
            </a:r>
            <a:r>
              <a:rPr lang="es-EC" sz="1000" dirty="0" smtClean="0">
                <a:latin typeface="Calibri Light" panose="020F0302020204030204" pitchFamily="34" charset="0"/>
                <a:cs typeface="Calibri Light" panose="020F0302020204030204" pitchFamily="34" charset="0"/>
              </a:rPr>
              <a:t> 80 </a:t>
            </a:r>
            <a:r>
              <a:rPr lang="es-EC" sz="1000" dirty="0" err="1" smtClean="0">
                <a:latin typeface="Calibri Light" panose="020F0302020204030204" pitchFamily="34" charset="0"/>
                <a:cs typeface="Calibri Light" panose="020F0302020204030204" pitchFamily="34" charset="0"/>
              </a:rPr>
              <a:t>out</a:t>
            </a:r>
            <a:endParaRPr lang="es-EC" sz="1000" dirty="0" smtClean="0">
              <a:latin typeface="Calibri Light" panose="020F0302020204030204" pitchFamily="34" charset="0"/>
              <a:cs typeface="Calibri Light" panose="020F0302020204030204" pitchFamily="34" charset="0"/>
            </a:endParaRPr>
          </a:p>
          <a:p>
            <a:r>
              <a:rPr lang="es-EC" sz="1000" dirty="0" err="1" smtClean="0">
                <a:latin typeface="Calibri Light" panose="020F0302020204030204" pitchFamily="34" charset="0"/>
                <a:cs typeface="Calibri Light" panose="020F0302020204030204" pitchFamily="34" charset="0"/>
              </a:rPr>
              <a:t>exit</a:t>
            </a:r>
            <a:endParaRPr lang="es-EC" sz="1000" dirty="0">
              <a:latin typeface="Calibri Light" panose="020F0302020204030204" pitchFamily="34" charset="0"/>
              <a:cs typeface="Calibri Light" panose="020F0302020204030204" pitchFamily="34" charset="0"/>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926" y="2824078"/>
            <a:ext cx="2936886" cy="3212571"/>
          </a:xfrm>
          <a:prstGeom prst="rect">
            <a:avLst/>
          </a:prstGeom>
        </p:spPr>
      </p:pic>
      <p:sp>
        <p:nvSpPr>
          <p:cNvPr id="10" name="CuadroTexto 9"/>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smtClean="0">
                <a:solidFill>
                  <a:schemeClr val="bg1"/>
                </a:solidFill>
                <a:effectLst>
                  <a:outerShdw blurRad="63500" sx="102000" sy="102000" algn="ctr" rotWithShape="0">
                    <a:prstClr val="black">
                      <a:alpha val="40000"/>
                    </a:prstClr>
                  </a:outerShdw>
                </a:effectLst>
                <a:latin typeface="Impact" panose="020B0806030902050204" pitchFamily="34" charset="0"/>
              </a:rPr>
              <a:t>CLIENTES</a:t>
            </a:r>
            <a:endParaRPr lang="es-EC" sz="3600" b="1" dirty="0">
              <a:solidFill>
                <a:schemeClr val="bg1"/>
              </a:solidFill>
              <a:effectLst>
                <a:outerShdw blurRad="63500" sx="102000" sy="102000" algn="ctr"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22943881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5" name="CuadroTexto 4"/>
          <p:cNvSpPr txBox="1"/>
          <p:nvPr/>
        </p:nvSpPr>
        <p:spPr>
          <a:xfrm>
            <a:off x="2423710" y="1930057"/>
            <a:ext cx="2269476" cy="1569660"/>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CE2:</a:t>
            </a:r>
          </a:p>
          <a:p>
            <a:endParaRPr lang="en-US" sz="1200" dirty="0" smtClean="0">
              <a:latin typeface="Calibri Light" panose="020F0302020204030204" pitchFamily="34" charset="0"/>
              <a:cs typeface="Calibri Light" panose="020F0302020204030204" pitchFamily="34" charset="0"/>
            </a:endParaRPr>
          </a:p>
          <a:p>
            <a:r>
              <a:rPr lang="en-US" sz="1200" dirty="0" err="1">
                <a:latin typeface="Calibri Light" panose="020F0302020204030204" pitchFamily="34" charset="0"/>
                <a:cs typeface="Calibri Light" panose="020F0302020204030204" pitchFamily="34" charset="0"/>
              </a:rPr>
              <a:t>int</a:t>
            </a:r>
            <a:r>
              <a:rPr lang="en-US" sz="1200" dirty="0">
                <a:latin typeface="Calibri Light" panose="020F0302020204030204" pitchFamily="34" charset="0"/>
                <a:cs typeface="Calibri Light" panose="020F0302020204030204" pitchFamily="34" charset="0"/>
              </a:rPr>
              <a:t> f0/0</a:t>
            </a:r>
          </a:p>
          <a:p>
            <a:r>
              <a:rPr lang="en-US" sz="1200" dirty="0">
                <a:latin typeface="Calibri Light" panose="020F0302020204030204" pitchFamily="34" charset="0"/>
                <a:cs typeface="Calibri Light" panose="020F0302020204030204" pitchFamily="34" charset="0"/>
              </a:rPr>
              <a:t>  description CE2-INTERNET</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ip</a:t>
            </a:r>
            <a:r>
              <a:rPr lang="en-US" sz="1200" dirty="0">
                <a:latin typeface="Calibri Light" panose="020F0302020204030204" pitchFamily="34" charset="0"/>
                <a:cs typeface="Calibri Light" panose="020F0302020204030204" pitchFamily="34" charset="0"/>
              </a:rPr>
              <a:t> address 209.165.200.230 255.255.255.252</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ip</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nat</a:t>
            </a:r>
            <a:r>
              <a:rPr lang="en-US" sz="1200" dirty="0">
                <a:latin typeface="Calibri Light" panose="020F0302020204030204" pitchFamily="34" charset="0"/>
                <a:cs typeface="Calibri Light" panose="020F0302020204030204" pitchFamily="34" charset="0"/>
              </a:rPr>
              <a:t> outside</a:t>
            </a:r>
          </a:p>
          <a:p>
            <a:r>
              <a:rPr lang="en-US" sz="1200" dirty="0">
                <a:latin typeface="Calibri Light" panose="020F0302020204030204" pitchFamily="34" charset="0"/>
                <a:cs typeface="Calibri Light" panose="020F0302020204030204" pitchFamily="34" charset="0"/>
              </a:rPr>
              <a:t>  no </a:t>
            </a:r>
            <a:r>
              <a:rPr lang="en-US" sz="1200" dirty="0" err="1">
                <a:latin typeface="Calibri Light" panose="020F0302020204030204" pitchFamily="34" charset="0"/>
                <a:cs typeface="Calibri Light" panose="020F0302020204030204" pitchFamily="34" charset="0"/>
              </a:rPr>
              <a:t>sh</a:t>
            </a:r>
            <a:endParaRPr lang="es-EC" sz="1200" dirty="0">
              <a:latin typeface="Calibri Light" panose="020F0302020204030204" pitchFamily="34" charset="0"/>
              <a:cs typeface="Calibri Light" panose="020F0302020204030204" pitchFamily="34" charset="0"/>
            </a:endParaRPr>
          </a:p>
        </p:txBody>
      </p:sp>
      <p:sp>
        <p:nvSpPr>
          <p:cNvPr id="6" name="CuadroTexto 5"/>
          <p:cNvSpPr txBox="1"/>
          <p:nvPr/>
        </p:nvSpPr>
        <p:spPr>
          <a:xfrm>
            <a:off x="236863" y="2022389"/>
            <a:ext cx="1988545" cy="1384995"/>
          </a:xfrm>
          <a:prstGeom prst="rect">
            <a:avLst/>
          </a:prstGeom>
          <a:noFill/>
        </p:spPr>
        <p:txBody>
          <a:bodyPr wrap="square" rtlCol="0">
            <a:spAutoFit/>
          </a:bodyPr>
          <a:lstStyle/>
          <a:p>
            <a:r>
              <a:rPr lang="fr-FR" sz="1200" b="1" dirty="0" smtClean="0">
                <a:latin typeface="Calibri Light" panose="020F0302020204030204" pitchFamily="34" charset="0"/>
                <a:cs typeface="Calibri Light" panose="020F0302020204030204" pitchFamily="34" charset="0"/>
              </a:rPr>
              <a:t>PE2:</a:t>
            </a:r>
          </a:p>
          <a:p>
            <a:endParaRPr lang="fr-FR" sz="1200" dirty="0" smtClean="0">
              <a:latin typeface="Calibri Light" panose="020F0302020204030204" pitchFamily="34" charset="0"/>
              <a:cs typeface="Calibri Light" panose="020F0302020204030204" pitchFamily="34" charset="0"/>
            </a:endParaRPr>
          </a:p>
          <a:p>
            <a:r>
              <a:rPr lang="fr-FR" sz="1200" dirty="0" err="1">
                <a:latin typeface="Calibri Light" panose="020F0302020204030204" pitchFamily="34" charset="0"/>
                <a:cs typeface="Calibri Light" panose="020F0302020204030204" pitchFamily="34" charset="0"/>
              </a:rPr>
              <a:t>ip</a:t>
            </a:r>
            <a:r>
              <a:rPr lang="fr-FR" sz="1200" dirty="0">
                <a:latin typeface="Calibri Light" panose="020F0302020204030204" pitchFamily="34" charset="0"/>
                <a:cs typeface="Calibri Light" panose="020F0302020204030204" pitchFamily="34" charset="0"/>
              </a:rPr>
              <a:t> </a:t>
            </a:r>
            <a:r>
              <a:rPr lang="fr-FR" sz="1200" dirty="0" err="1">
                <a:latin typeface="Calibri Light" panose="020F0302020204030204" pitchFamily="34" charset="0"/>
                <a:cs typeface="Calibri Light" panose="020F0302020204030204" pitchFamily="34" charset="0"/>
              </a:rPr>
              <a:t>vrf</a:t>
            </a:r>
            <a:r>
              <a:rPr lang="fr-FR" sz="1200" dirty="0">
                <a:latin typeface="Calibri Light" panose="020F0302020204030204" pitchFamily="34" charset="0"/>
                <a:cs typeface="Calibri Light" panose="020F0302020204030204" pitchFamily="34" charset="0"/>
              </a:rPr>
              <a:t> CE</a:t>
            </a:r>
          </a:p>
          <a:p>
            <a:r>
              <a:rPr lang="fr-FR" sz="1200" dirty="0">
                <a:latin typeface="Calibri Light" panose="020F0302020204030204" pitchFamily="34" charset="0"/>
                <a:cs typeface="Calibri Light" panose="020F0302020204030204" pitchFamily="34" charset="0"/>
              </a:rPr>
              <a:t>  rd 65535:100</a:t>
            </a:r>
          </a:p>
          <a:p>
            <a:r>
              <a:rPr lang="fr-FR" sz="1200" dirty="0">
                <a:latin typeface="Calibri Light" panose="020F0302020204030204" pitchFamily="34" charset="0"/>
                <a:cs typeface="Calibri Light" panose="020F0302020204030204" pitchFamily="34" charset="0"/>
              </a:rPr>
              <a:t>  route-</a:t>
            </a:r>
            <a:r>
              <a:rPr lang="fr-FR" sz="1200" dirty="0" err="1">
                <a:latin typeface="Calibri Light" panose="020F0302020204030204" pitchFamily="34" charset="0"/>
                <a:cs typeface="Calibri Light" panose="020F0302020204030204" pitchFamily="34" charset="0"/>
              </a:rPr>
              <a:t>target</a:t>
            </a:r>
            <a:r>
              <a:rPr lang="fr-FR" sz="1200" dirty="0">
                <a:latin typeface="Calibri Light" panose="020F0302020204030204" pitchFamily="34" charset="0"/>
                <a:cs typeface="Calibri Light" panose="020F0302020204030204" pitchFamily="34" charset="0"/>
              </a:rPr>
              <a:t> 100:100</a:t>
            </a:r>
          </a:p>
          <a:p>
            <a:r>
              <a:rPr lang="fr-FR" sz="1200" dirty="0">
                <a:latin typeface="Calibri Light" panose="020F0302020204030204" pitchFamily="34" charset="0"/>
                <a:cs typeface="Calibri Light" panose="020F0302020204030204" pitchFamily="34" charset="0"/>
              </a:rPr>
              <a:t>  route-</a:t>
            </a:r>
            <a:r>
              <a:rPr lang="fr-FR" sz="1200" dirty="0" err="1">
                <a:latin typeface="Calibri Light" panose="020F0302020204030204" pitchFamily="34" charset="0"/>
                <a:cs typeface="Calibri Light" panose="020F0302020204030204" pitchFamily="34" charset="0"/>
              </a:rPr>
              <a:t>target</a:t>
            </a:r>
            <a:r>
              <a:rPr lang="fr-FR" sz="1200" dirty="0">
                <a:latin typeface="Calibri Light" panose="020F0302020204030204" pitchFamily="34" charset="0"/>
                <a:cs typeface="Calibri Light" panose="020F0302020204030204" pitchFamily="34" charset="0"/>
              </a:rPr>
              <a:t> import 99:99</a:t>
            </a:r>
          </a:p>
          <a:p>
            <a:r>
              <a:rPr lang="fr-FR" sz="1200" dirty="0">
                <a:latin typeface="Calibri Light" panose="020F0302020204030204" pitchFamily="34" charset="0"/>
                <a:cs typeface="Calibri Light" panose="020F0302020204030204" pitchFamily="34" charset="0"/>
              </a:rPr>
              <a:t>  exit</a:t>
            </a:r>
            <a:endParaRPr lang="es-EC" dirty="0">
              <a:latin typeface="Calibri Light" panose="020F0302020204030204" pitchFamily="34" charset="0"/>
              <a:cs typeface="Calibri Light" panose="020F0302020204030204" pitchFamily="34" charset="0"/>
            </a:endParaRPr>
          </a:p>
        </p:txBody>
      </p:sp>
      <p:sp>
        <p:nvSpPr>
          <p:cNvPr id="7" name="CuadroTexto 6"/>
          <p:cNvSpPr txBox="1"/>
          <p:nvPr/>
        </p:nvSpPr>
        <p:spPr>
          <a:xfrm>
            <a:off x="319489" y="3796471"/>
            <a:ext cx="2027104" cy="1384995"/>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CE2:</a:t>
            </a:r>
          </a:p>
          <a:p>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access-list 2 permit 192.168.2.0 </a:t>
            </a:r>
            <a:r>
              <a:rPr lang="en-US" sz="1200" dirty="0" smtClean="0">
                <a:latin typeface="Calibri Light" panose="020F0302020204030204" pitchFamily="34" charset="0"/>
                <a:cs typeface="Calibri Light" panose="020F0302020204030204" pitchFamily="34" charset="0"/>
              </a:rPr>
              <a:t>0.0.0.255</a:t>
            </a:r>
          </a:p>
          <a:p>
            <a:endParaRPr lang="en-US" sz="1200" dirty="0">
              <a:latin typeface="Calibri Light" panose="020F0302020204030204" pitchFamily="34" charset="0"/>
              <a:cs typeface="Calibri Light" panose="020F0302020204030204" pitchFamily="34" charset="0"/>
            </a:endParaRPr>
          </a:p>
          <a:p>
            <a:r>
              <a:rPr lang="en-US" sz="1200" dirty="0" err="1" smtClean="0">
                <a:latin typeface="Calibri Light" panose="020F0302020204030204" pitchFamily="34" charset="0"/>
                <a:cs typeface="Calibri Light" panose="020F0302020204030204" pitchFamily="34" charset="0"/>
              </a:rPr>
              <a:t>ip</a:t>
            </a:r>
            <a:r>
              <a:rPr lang="en-US" sz="1200" dirty="0" smtClean="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nat</a:t>
            </a:r>
            <a:r>
              <a:rPr lang="en-US" sz="1200" dirty="0">
                <a:latin typeface="Calibri Light" panose="020F0302020204030204" pitchFamily="34" charset="0"/>
                <a:cs typeface="Calibri Light" panose="020F0302020204030204" pitchFamily="34" charset="0"/>
              </a:rPr>
              <a:t> inside source list 2 interface f0/0 overload</a:t>
            </a:r>
            <a:endParaRPr lang="es-EC" sz="1200" dirty="0">
              <a:latin typeface="Calibri Light" panose="020F0302020204030204" pitchFamily="34" charset="0"/>
              <a:cs typeface="Calibri Light" panose="020F0302020204030204" pitchFamily="34" charset="0"/>
            </a:endParaRPr>
          </a:p>
        </p:txBody>
      </p:sp>
      <p:sp>
        <p:nvSpPr>
          <p:cNvPr id="8" name="CuadroTexto 7"/>
          <p:cNvSpPr txBox="1"/>
          <p:nvPr/>
        </p:nvSpPr>
        <p:spPr>
          <a:xfrm>
            <a:off x="2423710" y="3750666"/>
            <a:ext cx="2640466" cy="1785104"/>
          </a:xfrm>
          <a:prstGeom prst="rect">
            <a:avLst/>
          </a:prstGeom>
          <a:noFill/>
        </p:spPr>
        <p:txBody>
          <a:bodyPr wrap="none" rtlCol="0">
            <a:spAutoFit/>
          </a:bodyPr>
          <a:lstStyle/>
          <a:p>
            <a:r>
              <a:rPr lang="es-EC" sz="1000" b="1" dirty="0" smtClean="0">
                <a:latin typeface="Calibri Light" panose="020F0302020204030204" pitchFamily="34" charset="0"/>
                <a:cs typeface="Calibri Light" panose="020F0302020204030204" pitchFamily="34" charset="0"/>
              </a:rPr>
              <a:t>CE2:</a:t>
            </a:r>
          </a:p>
          <a:p>
            <a:endParaRPr lang="es-EC" sz="1000" b="1" dirty="0" smtClean="0">
              <a:latin typeface="Calibri Light" panose="020F0302020204030204" pitchFamily="34" charset="0"/>
              <a:cs typeface="Calibri Light" panose="020F0302020204030204" pitchFamily="34" charset="0"/>
            </a:endParaRPr>
          </a:p>
          <a:p>
            <a:r>
              <a:rPr lang="es-EC" sz="1000" dirty="0" err="1">
                <a:latin typeface="Calibri Light" panose="020F0302020204030204" pitchFamily="34" charset="0"/>
                <a:cs typeface="Calibri Light" panose="020F0302020204030204" pitchFamily="34" charset="0"/>
              </a:rPr>
              <a:t>access-list</a:t>
            </a:r>
            <a:r>
              <a:rPr lang="es-EC" sz="1000" dirty="0">
                <a:latin typeface="Calibri Light" panose="020F0302020204030204" pitchFamily="34" charset="0"/>
                <a:cs typeface="Calibri Light" panose="020F0302020204030204" pitchFamily="34" charset="0"/>
              </a:rPr>
              <a:t> 80 </a:t>
            </a:r>
            <a:r>
              <a:rPr lang="es-EC" sz="1000" dirty="0" err="1">
                <a:latin typeface="Calibri Light" panose="020F0302020204030204" pitchFamily="34" charset="0"/>
                <a:cs typeface="Calibri Light" panose="020F0302020204030204" pitchFamily="34" charset="0"/>
              </a:rPr>
              <a:t>remark</a:t>
            </a:r>
            <a:r>
              <a:rPr lang="es-EC" sz="1000" dirty="0">
                <a:latin typeface="Calibri Light" panose="020F0302020204030204" pitchFamily="34" charset="0"/>
                <a:cs typeface="Calibri Light" panose="020F0302020204030204" pitchFamily="34" charset="0"/>
              </a:rPr>
              <a:t> ACL DE LAN CE2</a:t>
            </a:r>
          </a:p>
          <a:p>
            <a:r>
              <a:rPr lang="es-EC" sz="1000" dirty="0" err="1">
                <a:latin typeface="Calibri Light" panose="020F0302020204030204" pitchFamily="34" charset="0"/>
                <a:cs typeface="Calibri Light" panose="020F0302020204030204" pitchFamily="34" charset="0"/>
              </a:rPr>
              <a:t>access-list</a:t>
            </a:r>
            <a:r>
              <a:rPr lang="es-EC" sz="1000" dirty="0">
                <a:latin typeface="Calibri Light" panose="020F0302020204030204" pitchFamily="34" charset="0"/>
                <a:cs typeface="Calibri Light" panose="020F0302020204030204" pitchFamily="34" charset="0"/>
              </a:rPr>
              <a:t> 80 </a:t>
            </a:r>
            <a:r>
              <a:rPr lang="es-EC" sz="1000" dirty="0" err="1">
                <a:latin typeface="Calibri Light" panose="020F0302020204030204" pitchFamily="34" charset="0"/>
                <a:cs typeface="Calibri Light" panose="020F0302020204030204" pitchFamily="34" charset="0"/>
              </a:rPr>
              <a:t>deny</a:t>
            </a:r>
            <a:r>
              <a:rPr lang="es-EC" sz="1000" dirty="0">
                <a:latin typeface="Calibri Light" panose="020F0302020204030204" pitchFamily="34" charset="0"/>
                <a:cs typeface="Calibri Light" panose="020F0302020204030204" pitchFamily="34" charset="0"/>
              </a:rPr>
              <a:t> 169.254.0.0 0.0.255.255 log</a:t>
            </a:r>
          </a:p>
          <a:p>
            <a:r>
              <a:rPr lang="es-EC" sz="1000" dirty="0" err="1">
                <a:latin typeface="Calibri Light" panose="020F0302020204030204" pitchFamily="34" charset="0"/>
                <a:cs typeface="Calibri Light" panose="020F0302020204030204" pitchFamily="34" charset="0"/>
              </a:rPr>
              <a:t>access-list</a:t>
            </a:r>
            <a:r>
              <a:rPr lang="es-EC" sz="1000" dirty="0">
                <a:latin typeface="Calibri Light" panose="020F0302020204030204" pitchFamily="34" charset="0"/>
                <a:cs typeface="Calibri Light" panose="020F0302020204030204" pitchFamily="34" charset="0"/>
              </a:rPr>
              <a:t> 80 </a:t>
            </a:r>
            <a:r>
              <a:rPr lang="es-EC" sz="1000" dirty="0" err="1">
                <a:latin typeface="Calibri Light" panose="020F0302020204030204" pitchFamily="34" charset="0"/>
                <a:cs typeface="Calibri Light" panose="020F0302020204030204" pitchFamily="34" charset="0"/>
              </a:rPr>
              <a:t>deny</a:t>
            </a:r>
            <a:r>
              <a:rPr lang="es-EC" sz="1000" dirty="0">
                <a:latin typeface="Calibri Light" panose="020F0302020204030204" pitchFamily="34" charset="0"/>
                <a:cs typeface="Calibri Light" panose="020F0302020204030204" pitchFamily="34" charset="0"/>
              </a:rPr>
              <a:t> 154.10.20.0 0.0.255.255 log</a:t>
            </a:r>
          </a:p>
          <a:p>
            <a:r>
              <a:rPr lang="es-EC" sz="1000" dirty="0" err="1">
                <a:latin typeface="Calibri Light" panose="020F0302020204030204" pitchFamily="34" charset="0"/>
                <a:cs typeface="Calibri Light" panose="020F0302020204030204" pitchFamily="34" charset="0"/>
              </a:rPr>
              <a:t>access-list</a:t>
            </a:r>
            <a:r>
              <a:rPr lang="es-EC" sz="1000" dirty="0">
                <a:latin typeface="Calibri Light" panose="020F0302020204030204" pitchFamily="34" charset="0"/>
                <a:cs typeface="Calibri Light" panose="020F0302020204030204" pitchFamily="34" charset="0"/>
              </a:rPr>
              <a:t> 80 </a:t>
            </a:r>
            <a:r>
              <a:rPr lang="es-EC" sz="1000" dirty="0" err="1">
                <a:latin typeface="Calibri Light" panose="020F0302020204030204" pitchFamily="34" charset="0"/>
                <a:cs typeface="Calibri Light" panose="020F0302020204030204" pitchFamily="34" charset="0"/>
              </a:rPr>
              <a:t>deny</a:t>
            </a:r>
            <a:r>
              <a:rPr lang="es-EC" sz="1000" dirty="0">
                <a:latin typeface="Calibri Light" panose="020F0302020204030204" pitchFamily="34" charset="0"/>
                <a:cs typeface="Calibri Light" panose="020F0302020204030204" pitchFamily="34" charset="0"/>
              </a:rPr>
              <a:t> 142.10.10.0 0.0.0.255 log</a:t>
            </a:r>
          </a:p>
          <a:p>
            <a:r>
              <a:rPr lang="es-EC" sz="1000" dirty="0" err="1">
                <a:latin typeface="Calibri Light" panose="020F0302020204030204" pitchFamily="34" charset="0"/>
                <a:cs typeface="Calibri Light" panose="020F0302020204030204" pitchFamily="34" charset="0"/>
              </a:rPr>
              <a:t>access-list</a:t>
            </a:r>
            <a:r>
              <a:rPr lang="es-EC" sz="1000" dirty="0">
                <a:latin typeface="Calibri Light" panose="020F0302020204030204" pitchFamily="34" charset="0"/>
                <a:cs typeface="Calibri Light" panose="020F0302020204030204" pitchFamily="34" charset="0"/>
              </a:rPr>
              <a:t> 80 </a:t>
            </a:r>
            <a:r>
              <a:rPr lang="es-EC" sz="1000" dirty="0" err="1">
                <a:latin typeface="Calibri Light" panose="020F0302020204030204" pitchFamily="34" charset="0"/>
                <a:cs typeface="Calibri Light" panose="020F0302020204030204" pitchFamily="34" charset="0"/>
              </a:rPr>
              <a:t>permit</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any</a:t>
            </a:r>
            <a:r>
              <a:rPr lang="es-EC" sz="1000" dirty="0">
                <a:latin typeface="Calibri Light" panose="020F0302020204030204" pitchFamily="34" charset="0"/>
                <a:cs typeface="Calibri Light" panose="020F0302020204030204" pitchFamily="34" charset="0"/>
              </a:rPr>
              <a:t> </a:t>
            </a:r>
          </a:p>
          <a:p>
            <a:endParaRPr lang="es-EC" sz="1000" dirty="0">
              <a:latin typeface="Calibri Light" panose="020F0302020204030204" pitchFamily="34" charset="0"/>
              <a:cs typeface="Calibri Light" panose="020F0302020204030204" pitchFamily="34" charset="0"/>
            </a:endParaRPr>
          </a:p>
          <a:p>
            <a:r>
              <a:rPr lang="es-EC" sz="1000" dirty="0" err="1">
                <a:latin typeface="Calibri Light" panose="020F0302020204030204" pitchFamily="34" charset="0"/>
                <a:cs typeface="Calibri Light" panose="020F0302020204030204" pitchFamily="34" charset="0"/>
              </a:rPr>
              <a:t>int</a:t>
            </a:r>
            <a:r>
              <a:rPr lang="es-EC" sz="1000" dirty="0">
                <a:latin typeface="Calibri Light" panose="020F0302020204030204" pitchFamily="34" charset="0"/>
                <a:cs typeface="Calibri Light" panose="020F0302020204030204" pitchFamily="34" charset="0"/>
              </a:rPr>
              <a:t> f0/1</a:t>
            </a:r>
          </a:p>
          <a:p>
            <a:r>
              <a:rPr lang="es-EC" sz="1000" dirty="0" err="1">
                <a:latin typeface="Calibri Light" panose="020F0302020204030204" pitchFamily="34" charset="0"/>
                <a:cs typeface="Calibri Light" panose="020F0302020204030204" pitchFamily="34" charset="0"/>
              </a:rPr>
              <a:t>ip</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access-group</a:t>
            </a:r>
            <a:r>
              <a:rPr lang="es-EC" sz="1000" dirty="0">
                <a:latin typeface="Calibri Light" panose="020F0302020204030204" pitchFamily="34" charset="0"/>
                <a:cs typeface="Calibri Light" panose="020F0302020204030204" pitchFamily="34" charset="0"/>
              </a:rPr>
              <a:t> 80 </a:t>
            </a:r>
            <a:r>
              <a:rPr lang="es-EC" sz="1000" dirty="0" err="1">
                <a:latin typeface="Calibri Light" panose="020F0302020204030204" pitchFamily="34" charset="0"/>
                <a:cs typeface="Calibri Light" panose="020F0302020204030204" pitchFamily="34" charset="0"/>
              </a:rPr>
              <a:t>out</a:t>
            </a:r>
            <a:endParaRPr lang="es-EC" sz="1000" dirty="0">
              <a:latin typeface="Calibri Light" panose="020F0302020204030204" pitchFamily="34" charset="0"/>
              <a:cs typeface="Calibri Light" panose="020F0302020204030204" pitchFamily="34" charset="0"/>
            </a:endParaRPr>
          </a:p>
          <a:p>
            <a:r>
              <a:rPr lang="es-EC" sz="1000" dirty="0" err="1">
                <a:latin typeface="Calibri Light" panose="020F0302020204030204" pitchFamily="34" charset="0"/>
                <a:cs typeface="Calibri Light" panose="020F0302020204030204" pitchFamily="34" charset="0"/>
              </a:rPr>
              <a:t>exit</a:t>
            </a:r>
            <a:endParaRPr lang="es-EC" sz="1000" dirty="0">
              <a:latin typeface="Calibri Light" panose="020F0302020204030204" pitchFamily="34" charset="0"/>
              <a:cs typeface="Calibri Light" panose="020F0302020204030204" pitchFamily="34" charset="0"/>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177" y="2595686"/>
            <a:ext cx="3677850" cy="2309960"/>
          </a:xfrm>
          <a:prstGeom prst="rect">
            <a:avLst/>
          </a:prstGeom>
        </p:spPr>
      </p:pic>
      <p:sp>
        <p:nvSpPr>
          <p:cNvPr id="10" name="CuadroTexto 9"/>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smtClean="0">
                <a:solidFill>
                  <a:schemeClr val="bg1"/>
                </a:solidFill>
                <a:effectLst>
                  <a:outerShdw blurRad="63500" sx="102000" sy="102000" algn="ctr" rotWithShape="0">
                    <a:prstClr val="black">
                      <a:alpha val="40000"/>
                    </a:prstClr>
                  </a:outerShdw>
                </a:effectLst>
                <a:latin typeface="Impact" panose="020B0806030902050204" pitchFamily="34" charset="0"/>
              </a:rPr>
              <a:t>CLIENTES</a:t>
            </a:r>
            <a:endParaRPr lang="es-EC" sz="3600" b="1" dirty="0">
              <a:solidFill>
                <a:schemeClr val="bg1"/>
              </a:solidFill>
              <a:effectLst>
                <a:outerShdw blurRad="63500" sx="102000" sy="102000" algn="ctr"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4167065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4" name="Marcador de contenido 2"/>
          <p:cNvSpPr>
            <a:spLocks noGrp="1"/>
          </p:cNvSpPr>
          <p:nvPr>
            <p:ph idx="1"/>
          </p:nvPr>
        </p:nvSpPr>
        <p:spPr>
          <a:xfrm>
            <a:off x="457200" y="1452608"/>
            <a:ext cx="8229600" cy="1279575"/>
          </a:xfrm>
        </p:spPr>
        <p:txBody>
          <a:bodyPr>
            <a:normAutofit/>
          </a:bodyPr>
          <a:lstStyle/>
          <a:p>
            <a:pPr algn="just"/>
            <a:r>
              <a:rPr lang="es-EC" sz="2000" dirty="0" smtClean="0">
                <a:latin typeface="Calibri Light" panose="020F0302020204030204" pitchFamily="34" charset="0"/>
                <a:cs typeface="Calibri Light" panose="020F0302020204030204" pitchFamily="34" charset="0"/>
              </a:rPr>
              <a:t>Cliente CF:</a:t>
            </a:r>
          </a:p>
          <a:p>
            <a:pPr marL="0" indent="0" algn="just">
              <a:buNone/>
            </a:pPr>
            <a:r>
              <a:rPr lang="es-EC" sz="1400" dirty="0" smtClean="0">
                <a:latin typeface="Calibri Light" panose="020F0302020204030204" pitchFamily="34" charset="0"/>
                <a:cs typeface="Calibri Light" panose="020F0302020204030204" pitchFamily="34" charset="0"/>
              </a:rPr>
              <a:t>El cliente CF ha sido diseñado de tal manera que ambas sucursales se vean como si estuvieran en un mismo dominio de </a:t>
            </a:r>
            <a:r>
              <a:rPr lang="es-EC" sz="1400" dirty="0" err="1" smtClean="0">
                <a:latin typeface="Calibri Light" panose="020F0302020204030204" pitchFamily="34" charset="0"/>
                <a:cs typeface="Calibri Light" panose="020F0302020204030204" pitchFamily="34" charset="0"/>
              </a:rPr>
              <a:t>broadcast</a:t>
            </a:r>
            <a:r>
              <a:rPr lang="es-EC" sz="1400" dirty="0" smtClean="0">
                <a:latin typeface="Calibri Light" panose="020F0302020204030204" pitchFamily="34" charset="0"/>
                <a:cs typeface="Calibri Light" panose="020F0302020204030204" pitchFamily="34" charset="0"/>
              </a:rPr>
              <a:t>, el cliente CF tiene una </a:t>
            </a:r>
            <a:r>
              <a:rPr lang="es-EC" sz="1400" dirty="0" err="1" smtClean="0">
                <a:latin typeface="Calibri Light" panose="020F0302020204030204" pitchFamily="34" charset="0"/>
                <a:cs typeface="Calibri Light" panose="020F0302020204030204" pitchFamily="34" charset="0"/>
              </a:rPr>
              <a:t>vrf</a:t>
            </a:r>
            <a:r>
              <a:rPr lang="es-EC" sz="1400" dirty="0" smtClean="0">
                <a:latin typeface="Calibri Light" panose="020F0302020204030204" pitchFamily="34" charset="0"/>
                <a:cs typeface="Calibri Light" panose="020F0302020204030204" pitchFamily="34" charset="0"/>
              </a:rPr>
              <a:t> representada para el en el </a:t>
            </a:r>
            <a:r>
              <a:rPr lang="es-EC" sz="1400" dirty="0" err="1" smtClean="0">
                <a:latin typeface="Calibri Light" panose="020F0302020204030204" pitchFamily="34" charset="0"/>
                <a:cs typeface="Calibri Light" panose="020F0302020204030204" pitchFamily="34" charset="0"/>
              </a:rPr>
              <a:t>router</a:t>
            </a:r>
            <a:r>
              <a:rPr lang="es-EC" sz="1400" dirty="0" smtClean="0">
                <a:latin typeface="Calibri Light" panose="020F0302020204030204" pitchFamily="34" charset="0"/>
                <a:cs typeface="Calibri Light" panose="020F0302020204030204" pitchFamily="34" charset="0"/>
              </a:rPr>
              <a:t> PE2. Se uso </a:t>
            </a:r>
            <a:r>
              <a:rPr lang="es-EC" sz="1400" dirty="0" err="1" smtClean="0">
                <a:latin typeface="Calibri Light" panose="020F0302020204030204" pitchFamily="34" charset="0"/>
                <a:cs typeface="Calibri Light" panose="020F0302020204030204" pitchFamily="34" charset="0"/>
              </a:rPr>
              <a:t>eigrp</a:t>
            </a:r>
            <a:r>
              <a:rPr lang="es-EC" sz="1400" dirty="0" smtClean="0">
                <a:latin typeface="Calibri Light" panose="020F0302020204030204" pitchFamily="34" charset="0"/>
                <a:cs typeface="Calibri Light" panose="020F0302020204030204" pitchFamily="34" charset="0"/>
              </a:rPr>
              <a:t> para comunicación entre CF1, CF2 y PE2.</a:t>
            </a:r>
          </a:p>
          <a:p>
            <a:pPr marL="0" indent="0" algn="just">
              <a:buNone/>
            </a:pPr>
            <a:endParaRPr lang="es-EC" sz="1600" dirty="0">
              <a:latin typeface="Calibri Light" panose="020F0302020204030204" pitchFamily="34" charset="0"/>
              <a:cs typeface="Calibri Light" panose="020F0302020204030204" pitchFamily="34" charset="0"/>
            </a:endParaRPr>
          </a:p>
        </p:txBody>
      </p:sp>
      <p:sp>
        <p:nvSpPr>
          <p:cNvPr id="5" name="CuadroTexto 4"/>
          <p:cNvSpPr txBox="1"/>
          <p:nvPr/>
        </p:nvSpPr>
        <p:spPr>
          <a:xfrm>
            <a:off x="457200" y="2564504"/>
            <a:ext cx="1988545" cy="2308324"/>
          </a:xfrm>
          <a:prstGeom prst="rect">
            <a:avLst/>
          </a:prstGeom>
          <a:noFill/>
        </p:spPr>
        <p:txBody>
          <a:bodyPr wrap="square" rtlCol="0">
            <a:spAutoFit/>
          </a:bodyPr>
          <a:lstStyle/>
          <a:p>
            <a:r>
              <a:rPr lang="fr-FR" sz="1200" b="1" dirty="0" smtClean="0">
                <a:latin typeface="Calibri Light" panose="020F0302020204030204" pitchFamily="34" charset="0"/>
                <a:cs typeface="Calibri Light" panose="020F0302020204030204" pitchFamily="34" charset="0"/>
              </a:rPr>
              <a:t>PE2:</a:t>
            </a:r>
          </a:p>
          <a:p>
            <a:endParaRPr lang="fr-FR" sz="1200" dirty="0" smtClean="0">
              <a:latin typeface="Calibri Light" panose="020F0302020204030204" pitchFamily="34" charset="0"/>
              <a:cs typeface="Calibri Light" panose="020F0302020204030204" pitchFamily="34" charset="0"/>
            </a:endParaRPr>
          </a:p>
          <a:p>
            <a:r>
              <a:rPr lang="fr-FR" sz="1000" dirty="0" err="1">
                <a:latin typeface="Calibri Light" panose="020F0302020204030204" pitchFamily="34" charset="0"/>
                <a:cs typeface="Calibri Light" panose="020F0302020204030204" pitchFamily="34" charset="0"/>
              </a:rPr>
              <a:t>ip</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vrf</a:t>
            </a:r>
            <a:r>
              <a:rPr lang="fr-FR" sz="1000" dirty="0">
                <a:latin typeface="Calibri Light" panose="020F0302020204030204" pitchFamily="34" charset="0"/>
                <a:cs typeface="Calibri Light" panose="020F0302020204030204" pitchFamily="34" charset="0"/>
              </a:rPr>
              <a:t> CF</a:t>
            </a:r>
          </a:p>
          <a:p>
            <a:r>
              <a:rPr lang="fr-FR" sz="1000" dirty="0">
                <a:latin typeface="Calibri Light" panose="020F0302020204030204" pitchFamily="34" charset="0"/>
                <a:cs typeface="Calibri Light" panose="020F0302020204030204" pitchFamily="34" charset="0"/>
              </a:rPr>
              <a:t>  rd 65534:300</a:t>
            </a:r>
          </a:p>
          <a:p>
            <a:r>
              <a:rPr lang="fr-FR" sz="1000" dirty="0">
                <a:latin typeface="Calibri Light" panose="020F0302020204030204" pitchFamily="34" charset="0"/>
                <a:cs typeface="Calibri Light" panose="020F0302020204030204" pitchFamily="34" charset="0"/>
              </a:rPr>
              <a:t>  route-</a:t>
            </a:r>
            <a:r>
              <a:rPr lang="fr-FR" sz="1000" dirty="0" err="1">
                <a:latin typeface="Calibri Light" panose="020F0302020204030204" pitchFamily="34" charset="0"/>
                <a:cs typeface="Calibri Light" panose="020F0302020204030204" pitchFamily="34" charset="0"/>
              </a:rPr>
              <a:t>target</a:t>
            </a:r>
            <a:r>
              <a:rPr lang="fr-FR" sz="1000" dirty="0">
                <a:latin typeface="Calibri Light" panose="020F0302020204030204" pitchFamily="34" charset="0"/>
                <a:cs typeface="Calibri Light" panose="020F0302020204030204" pitchFamily="34" charset="0"/>
              </a:rPr>
              <a:t> 300:300</a:t>
            </a:r>
          </a:p>
          <a:p>
            <a:r>
              <a:rPr lang="fr-FR" sz="1000" dirty="0">
                <a:latin typeface="Calibri Light" panose="020F0302020204030204" pitchFamily="34" charset="0"/>
                <a:cs typeface="Calibri Light" panose="020F0302020204030204" pitchFamily="34" charset="0"/>
              </a:rPr>
              <a:t>  route-</a:t>
            </a:r>
            <a:r>
              <a:rPr lang="fr-FR" sz="1000" dirty="0" err="1">
                <a:latin typeface="Calibri Light" panose="020F0302020204030204" pitchFamily="34" charset="0"/>
                <a:cs typeface="Calibri Light" panose="020F0302020204030204" pitchFamily="34" charset="0"/>
              </a:rPr>
              <a:t>target</a:t>
            </a:r>
            <a:r>
              <a:rPr lang="fr-FR" sz="1000" dirty="0">
                <a:latin typeface="Calibri Light" panose="020F0302020204030204" pitchFamily="34" charset="0"/>
                <a:cs typeface="Calibri Light" panose="020F0302020204030204" pitchFamily="34" charset="0"/>
              </a:rPr>
              <a:t> import 99:99</a:t>
            </a:r>
          </a:p>
          <a:p>
            <a:r>
              <a:rPr lang="fr-FR" sz="1000" dirty="0">
                <a:latin typeface="Calibri Light" panose="020F0302020204030204" pitchFamily="34" charset="0"/>
                <a:cs typeface="Calibri Light" panose="020F0302020204030204" pitchFamily="34" charset="0"/>
              </a:rPr>
              <a:t>  </a:t>
            </a:r>
            <a:r>
              <a:rPr lang="fr-FR" sz="1000" dirty="0" smtClean="0">
                <a:latin typeface="Calibri Light" panose="020F0302020204030204" pitchFamily="34" charset="0"/>
                <a:cs typeface="Calibri Light" panose="020F0302020204030204" pitchFamily="34" charset="0"/>
              </a:rPr>
              <a:t>exit</a:t>
            </a:r>
          </a:p>
          <a:p>
            <a:endParaRPr lang="fr-FR" sz="1000" dirty="0">
              <a:latin typeface="Calibri Light" panose="020F0302020204030204" pitchFamily="34" charset="0"/>
              <a:cs typeface="Calibri Light" panose="020F0302020204030204" pitchFamily="34" charset="0"/>
            </a:endParaRPr>
          </a:p>
          <a:p>
            <a:r>
              <a:rPr lang="es-EC" sz="1000" dirty="0" err="1">
                <a:latin typeface="Calibri Light" panose="020F0302020204030204" pitchFamily="34" charset="0"/>
                <a:cs typeface="Calibri Light" panose="020F0302020204030204" pitchFamily="34" charset="0"/>
              </a:rPr>
              <a:t>int</a:t>
            </a:r>
            <a:r>
              <a:rPr lang="es-EC" sz="1000" dirty="0">
                <a:latin typeface="Calibri Light" panose="020F0302020204030204" pitchFamily="34" charset="0"/>
                <a:cs typeface="Calibri Light" panose="020F0302020204030204" pitchFamily="34" charset="0"/>
              </a:rPr>
              <a:t> f0/0.300</a:t>
            </a:r>
          </a:p>
          <a:p>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encapsulation</a:t>
            </a:r>
            <a:r>
              <a:rPr lang="es-EC" sz="1000" dirty="0">
                <a:latin typeface="Calibri Light" panose="020F0302020204030204" pitchFamily="34" charset="0"/>
                <a:cs typeface="Calibri Light" panose="020F0302020204030204" pitchFamily="34" charset="0"/>
              </a:rPr>
              <a:t> dot1Q 500</a:t>
            </a:r>
          </a:p>
          <a:p>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ip</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vrf</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forwarding</a:t>
            </a:r>
            <a:r>
              <a:rPr lang="es-EC" sz="1000" dirty="0">
                <a:latin typeface="Calibri Light" panose="020F0302020204030204" pitchFamily="34" charset="0"/>
                <a:cs typeface="Calibri Light" panose="020F0302020204030204" pitchFamily="34" charset="0"/>
              </a:rPr>
              <a:t> CF</a:t>
            </a:r>
          </a:p>
          <a:p>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ip</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address</a:t>
            </a:r>
            <a:r>
              <a:rPr lang="es-EC" sz="1000" dirty="0">
                <a:latin typeface="Calibri Light" panose="020F0302020204030204" pitchFamily="34" charset="0"/>
                <a:cs typeface="Calibri Light" panose="020F0302020204030204" pitchFamily="34" charset="0"/>
              </a:rPr>
              <a:t> 10.30.10.1 255.255.255.0</a:t>
            </a:r>
          </a:p>
          <a:p>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exit</a:t>
            </a:r>
            <a:endParaRPr lang="es-EC" sz="1000" dirty="0">
              <a:latin typeface="Calibri Light" panose="020F0302020204030204" pitchFamily="34" charset="0"/>
              <a:cs typeface="Calibri Light" panose="020F0302020204030204" pitchFamily="34" charset="0"/>
            </a:endParaRPr>
          </a:p>
        </p:txBody>
      </p:sp>
      <p:sp>
        <p:nvSpPr>
          <p:cNvPr id="6" name="CuadroTexto 5"/>
          <p:cNvSpPr txBox="1"/>
          <p:nvPr/>
        </p:nvSpPr>
        <p:spPr>
          <a:xfrm>
            <a:off x="2586210" y="2564504"/>
            <a:ext cx="2269476" cy="2154436"/>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CF1:</a:t>
            </a:r>
          </a:p>
          <a:p>
            <a:endParaRPr lang="en-US" sz="1200" b="1" dirty="0" smtClean="0">
              <a:latin typeface="Calibri Light" panose="020F0302020204030204" pitchFamily="34" charset="0"/>
              <a:cs typeface="Calibri Light" panose="020F0302020204030204" pitchFamily="34" charset="0"/>
            </a:endParaRPr>
          </a:p>
          <a:p>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f0/0</a:t>
            </a:r>
          </a:p>
          <a:p>
            <a:r>
              <a:rPr lang="en-US" sz="1000" dirty="0">
                <a:latin typeface="Calibri Light" panose="020F0302020204030204" pitchFamily="34" charset="0"/>
                <a:cs typeface="Calibri Light" panose="020F0302020204030204" pitchFamily="34" charset="0"/>
              </a:rPr>
              <a:t>  description WAN</a:t>
            </a: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address 10.30.10.2 255.255.255.0</a:t>
            </a:r>
          </a:p>
          <a:p>
            <a:r>
              <a:rPr lang="en-US" sz="1000" dirty="0">
                <a:latin typeface="Calibri Light" panose="020F0302020204030204" pitchFamily="34" charset="0"/>
                <a:cs typeface="Calibri Light" panose="020F0302020204030204" pitchFamily="34" charset="0"/>
              </a:rPr>
              <a:t>  no </a:t>
            </a:r>
            <a:r>
              <a:rPr lang="en-US" sz="1000" dirty="0" err="1">
                <a:latin typeface="Calibri Light" panose="020F0302020204030204" pitchFamily="34" charset="0"/>
                <a:cs typeface="Calibri Light" panose="020F0302020204030204" pitchFamily="34" charset="0"/>
              </a:rPr>
              <a:t>sh</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t>
            </a:r>
            <a:r>
              <a:rPr lang="en-US" sz="1000" dirty="0" smtClean="0">
                <a:latin typeface="Calibri Light" panose="020F0302020204030204" pitchFamily="34" charset="0"/>
                <a:cs typeface="Calibri Light" panose="020F0302020204030204" pitchFamily="34" charset="0"/>
              </a:rPr>
              <a:t>exit</a:t>
            </a:r>
          </a:p>
          <a:p>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router </a:t>
            </a:r>
            <a:r>
              <a:rPr lang="en-US" sz="1000" dirty="0" err="1">
                <a:latin typeface="Calibri Light" panose="020F0302020204030204" pitchFamily="34" charset="0"/>
                <a:cs typeface="Calibri Light" panose="020F0302020204030204" pitchFamily="34" charset="0"/>
              </a:rPr>
              <a:t>eigrp</a:t>
            </a:r>
            <a:r>
              <a:rPr lang="en-US" sz="1000" dirty="0">
                <a:latin typeface="Calibri Light" panose="020F0302020204030204" pitchFamily="34" charset="0"/>
                <a:cs typeface="Calibri Light" panose="020F0302020204030204" pitchFamily="34" charset="0"/>
              </a:rPr>
              <a:t> 15</a:t>
            </a:r>
          </a:p>
          <a:p>
            <a:r>
              <a:rPr lang="en-US" sz="1000" dirty="0">
                <a:latin typeface="Calibri Light" panose="020F0302020204030204" pitchFamily="34" charset="0"/>
                <a:cs typeface="Calibri Light" panose="020F0302020204030204" pitchFamily="34" charset="0"/>
              </a:rPr>
              <a:t>  network 6.6.6.6 0.0.0.0 </a:t>
            </a:r>
          </a:p>
          <a:p>
            <a:r>
              <a:rPr lang="en-US" sz="1000" dirty="0">
                <a:latin typeface="Calibri Light" panose="020F0302020204030204" pitchFamily="34" charset="0"/>
                <a:cs typeface="Calibri Light" panose="020F0302020204030204" pitchFamily="34" charset="0"/>
              </a:rPr>
              <a:t>  network 10.30.10.2 0.0.0.255</a:t>
            </a:r>
          </a:p>
          <a:p>
            <a:r>
              <a:rPr lang="en-US" sz="1000" dirty="0">
                <a:latin typeface="Calibri Light" panose="020F0302020204030204" pitchFamily="34" charset="0"/>
                <a:cs typeface="Calibri Light" panose="020F0302020204030204" pitchFamily="34" charset="0"/>
              </a:rPr>
              <a:t>  no auto-summary</a:t>
            </a:r>
          </a:p>
          <a:p>
            <a:r>
              <a:rPr lang="en-US" sz="1000" dirty="0">
                <a:latin typeface="Calibri Light" panose="020F0302020204030204" pitchFamily="34" charset="0"/>
                <a:cs typeface="Calibri Light" panose="020F0302020204030204" pitchFamily="34" charset="0"/>
              </a:rPr>
              <a:t>  exit</a:t>
            </a:r>
            <a:endParaRPr lang="es-EC" sz="1000" dirty="0">
              <a:latin typeface="Calibri Light" panose="020F0302020204030204" pitchFamily="34" charset="0"/>
              <a:cs typeface="Calibri Light" panose="020F0302020204030204" pitchFamily="34" charset="0"/>
            </a:endParaRPr>
          </a:p>
        </p:txBody>
      </p:sp>
      <p:sp>
        <p:nvSpPr>
          <p:cNvPr id="9" name="CuadroTexto 8"/>
          <p:cNvSpPr txBox="1"/>
          <p:nvPr/>
        </p:nvSpPr>
        <p:spPr>
          <a:xfrm>
            <a:off x="476481" y="4864861"/>
            <a:ext cx="2392498" cy="1200329"/>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CF2:</a:t>
            </a:r>
          </a:p>
          <a:p>
            <a:endParaRPr lang="en-US" sz="1000" b="1" dirty="0" smtClean="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f0/0</a:t>
            </a:r>
          </a:p>
          <a:p>
            <a:r>
              <a:rPr lang="en-US" sz="1000" dirty="0">
                <a:latin typeface="Calibri Light" panose="020F0302020204030204" pitchFamily="34" charset="0"/>
                <a:cs typeface="Calibri Light" panose="020F0302020204030204" pitchFamily="34" charset="0"/>
              </a:rPr>
              <a:t>  description WAN</a:t>
            </a: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address 10.30.10.3 255.255.255.0</a:t>
            </a:r>
          </a:p>
          <a:p>
            <a:r>
              <a:rPr lang="en-US" sz="1000" dirty="0">
                <a:latin typeface="Calibri Light" panose="020F0302020204030204" pitchFamily="34" charset="0"/>
                <a:cs typeface="Calibri Light" panose="020F0302020204030204" pitchFamily="34" charset="0"/>
              </a:rPr>
              <a:t>  no </a:t>
            </a:r>
            <a:r>
              <a:rPr lang="en-US" sz="1000" dirty="0" err="1">
                <a:latin typeface="Calibri Light" panose="020F0302020204030204" pitchFamily="34" charset="0"/>
                <a:cs typeface="Calibri Light" panose="020F0302020204030204" pitchFamily="34" charset="0"/>
              </a:rPr>
              <a:t>sh</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t>
            </a:r>
            <a:r>
              <a:rPr lang="en-US" sz="1000" dirty="0" smtClean="0">
                <a:latin typeface="Calibri Light" panose="020F0302020204030204" pitchFamily="34" charset="0"/>
                <a:cs typeface="Calibri Light" panose="020F0302020204030204" pitchFamily="34" charset="0"/>
              </a:rPr>
              <a:t>exit</a:t>
            </a:r>
            <a:endParaRPr lang="en-US" sz="1000" dirty="0">
              <a:latin typeface="Calibri Light" panose="020F0302020204030204" pitchFamily="34" charset="0"/>
              <a:cs typeface="Calibri Light" panose="020F0302020204030204" pitchFamily="34" charset="0"/>
            </a:endParaRPr>
          </a:p>
        </p:txBody>
      </p:sp>
      <p:sp>
        <p:nvSpPr>
          <p:cNvPr id="10" name="CuadroTexto 9"/>
          <p:cNvSpPr txBox="1"/>
          <p:nvPr/>
        </p:nvSpPr>
        <p:spPr>
          <a:xfrm>
            <a:off x="2666084" y="4753910"/>
            <a:ext cx="2392498" cy="1200329"/>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CF2:</a:t>
            </a:r>
          </a:p>
          <a:p>
            <a:endParaRPr lang="en-US" sz="1000" b="1" dirty="0" smtClean="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router </a:t>
            </a:r>
            <a:r>
              <a:rPr lang="en-US" sz="1000" dirty="0" err="1">
                <a:latin typeface="Calibri Light" panose="020F0302020204030204" pitchFamily="34" charset="0"/>
                <a:cs typeface="Calibri Light" panose="020F0302020204030204" pitchFamily="34" charset="0"/>
              </a:rPr>
              <a:t>eigrp</a:t>
            </a:r>
            <a:r>
              <a:rPr lang="en-US" sz="1000" dirty="0">
                <a:latin typeface="Calibri Light" panose="020F0302020204030204" pitchFamily="34" charset="0"/>
                <a:cs typeface="Calibri Light" panose="020F0302020204030204" pitchFamily="34" charset="0"/>
              </a:rPr>
              <a:t> 15</a:t>
            </a:r>
          </a:p>
          <a:p>
            <a:r>
              <a:rPr lang="en-US" sz="1000" dirty="0">
                <a:latin typeface="Calibri Light" panose="020F0302020204030204" pitchFamily="34" charset="0"/>
                <a:cs typeface="Calibri Light" panose="020F0302020204030204" pitchFamily="34" charset="0"/>
              </a:rPr>
              <a:t>  network 7.7.7.7 0.0.0.0 </a:t>
            </a:r>
          </a:p>
          <a:p>
            <a:r>
              <a:rPr lang="en-US" sz="1000" dirty="0">
                <a:latin typeface="Calibri Light" panose="020F0302020204030204" pitchFamily="34" charset="0"/>
                <a:cs typeface="Calibri Light" panose="020F0302020204030204" pitchFamily="34" charset="0"/>
              </a:rPr>
              <a:t>  network 10.30.10.3 0.0.0.255</a:t>
            </a:r>
          </a:p>
          <a:p>
            <a:r>
              <a:rPr lang="en-US" sz="1000" dirty="0">
                <a:latin typeface="Calibri Light" panose="020F0302020204030204" pitchFamily="34" charset="0"/>
                <a:cs typeface="Calibri Light" panose="020F0302020204030204" pitchFamily="34" charset="0"/>
              </a:rPr>
              <a:t>  no auto-summary</a:t>
            </a:r>
          </a:p>
          <a:p>
            <a:r>
              <a:rPr lang="en-US" sz="1000" dirty="0">
                <a:latin typeface="Calibri Light" panose="020F0302020204030204" pitchFamily="34" charset="0"/>
                <a:cs typeface="Calibri Light" panose="020F0302020204030204" pitchFamily="34" charset="0"/>
              </a:rPr>
              <a:t>  exit</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921" y="2564504"/>
            <a:ext cx="3233955" cy="3152463"/>
          </a:xfrm>
          <a:prstGeom prst="rect">
            <a:avLst/>
          </a:prstGeom>
        </p:spPr>
      </p:pic>
    </p:spTree>
    <p:extLst>
      <p:ext uri="{BB962C8B-B14F-4D97-AF65-F5344CB8AC3E}">
        <p14:creationId xmlns:p14="http://schemas.microsoft.com/office/powerpoint/2010/main" val="681764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4" name="CuadroTexto 3"/>
          <p:cNvSpPr txBox="1"/>
          <p:nvPr/>
        </p:nvSpPr>
        <p:spPr>
          <a:xfrm>
            <a:off x="347032" y="2008257"/>
            <a:ext cx="2269476" cy="3416320"/>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CF1:</a:t>
            </a:r>
          </a:p>
          <a:p>
            <a:endParaRPr lang="en-US" sz="1200" b="1" dirty="0" smtClean="0">
              <a:latin typeface="Calibri Light" panose="020F0302020204030204" pitchFamily="34" charset="0"/>
              <a:cs typeface="Calibri Light" panose="020F0302020204030204" pitchFamily="34" charset="0"/>
            </a:endParaRPr>
          </a:p>
          <a:p>
            <a:r>
              <a:rPr lang="en-US" sz="1200" dirty="0" err="1">
                <a:latin typeface="Calibri Light" panose="020F0302020204030204" pitchFamily="34" charset="0"/>
                <a:cs typeface="Calibri Light" panose="020F0302020204030204" pitchFamily="34" charset="0"/>
              </a:rPr>
              <a:t>pseudowire</a:t>
            </a:r>
            <a:r>
              <a:rPr lang="en-US" sz="1200" dirty="0">
                <a:latin typeface="Calibri Light" panose="020F0302020204030204" pitchFamily="34" charset="0"/>
                <a:cs typeface="Calibri Light" panose="020F0302020204030204" pitchFamily="34" charset="0"/>
              </a:rPr>
              <a:t>-class </a:t>
            </a:r>
            <a:r>
              <a:rPr lang="en-US" sz="1200" dirty="0" err="1">
                <a:latin typeface="Calibri Light" panose="020F0302020204030204" pitchFamily="34" charset="0"/>
                <a:cs typeface="Calibri Light" panose="020F0302020204030204" pitchFamily="34" charset="0"/>
              </a:rPr>
              <a:t>prueba</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encapsulation l2tpv3</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ip</a:t>
            </a:r>
            <a:r>
              <a:rPr lang="en-US" sz="1200" dirty="0">
                <a:latin typeface="Calibri Light" panose="020F0302020204030204" pitchFamily="34" charset="0"/>
                <a:cs typeface="Calibri Light" panose="020F0302020204030204" pitchFamily="34" charset="0"/>
              </a:rPr>
              <a:t> local interface loopback 0</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ip</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pmtu</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exit</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int</a:t>
            </a:r>
            <a:r>
              <a:rPr lang="en-US" sz="1200" dirty="0">
                <a:latin typeface="Calibri Light" panose="020F0302020204030204" pitchFamily="34" charset="0"/>
                <a:cs typeface="Calibri Light" panose="020F0302020204030204" pitchFamily="34" charset="0"/>
              </a:rPr>
              <a:t> f0/1</a:t>
            </a:r>
          </a:p>
          <a:p>
            <a:r>
              <a:rPr lang="en-US" sz="1200" dirty="0">
                <a:latin typeface="Calibri Light" panose="020F0302020204030204" pitchFamily="34" charset="0"/>
                <a:cs typeface="Calibri Light" panose="020F0302020204030204" pitchFamily="34" charset="0"/>
              </a:rPr>
              <a:t>  no </a:t>
            </a:r>
            <a:r>
              <a:rPr lang="en-US" sz="1200" dirty="0" err="1">
                <a:latin typeface="Calibri Light" panose="020F0302020204030204" pitchFamily="34" charset="0"/>
                <a:cs typeface="Calibri Light" panose="020F0302020204030204" pitchFamily="34" charset="0"/>
              </a:rPr>
              <a:t>sh</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a:t>
            </a:r>
            <a:r>
              <a:rPr lang="en-US" sz="1200" dirty="0" smtClean="0">
                <a:latin typeface="Calibri Light" panose="020F0302020204030204" pitchFamily="34" charset="0"/>
                <a:cs typeface="Calibri Light" panose="020F0302020204030204" pitchFamily="34" charset="0"/>
              </a:rPr>
              <a:t>exit</a:t>
            </a:r>
          </a:p>
          <a:p>
            <a:endParaRPr lang="en-US" sz="1200" dirty="0">
              <a:latin typeface="Calibri Light" panose="020F0302020204030204" pitchFamily="34" charset="0"/>
              <a:cs typeface="Calibri Light" panose="020F0302020204030204" pitchFamily="34" charset="0"/>
            </a:endParaRPr>
          </a:p>
          <a:p>
            <a:r>
              <a:rPr lang="en-US" sz="1200" dirty="0" err="1">
                <a:latin typeface="Calibri Light" panose="020F0302020204030204" pitchFamily="34" charset="0"/>
                <a:cs typeface="Calibri Light" panose="020F0302020204030204" pitchFamily="34" charset="0"/>
              </a:rPr>
              <a:t>int</a:t>
            </a:r>
            <a:r>
              <a:rPr lang="en-US" sz="1200" dirty="0">
                <a:latin typeface="Calibri Light" panose="020F0302020204030204" pitchFamily="34" charset="0"/>
                <a:cs typeface="Calibri Light" panose="020F0302020204030204" pitchFamily="34" charset="0"/>
              </a:rPr>
              <a:t> f0/1.500</a:t>
            </a:r>
          </a:p>
          <a:p>
            <a:r>
              <a:rPr lang="en-US" sz="1200" dirty="0">
                <a:latin typeface="Calibri Light" panose="020F0302020204030204" pitchFamily="34" charset="0"/>
                <a:cs typeface="Calibri Light" panose="020F0302020204030204" pitchFamily="34" charset="0"/>
              </a:rPr>
              <a:t>  encapsulation dot1q 500</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xconnect</a:t>
            </a:r>
            <a:r>
              <a:rPr lang="en-US" sz="1200" dirty="0">
                <a:latin typeface="Calibri Light" panose="020F0302020204030204" pitchFamily="34" charset="0"/>
                <a:cs typeface="Calibri Light" panose="020F0302020204030204" pitchFamily="34" charset="0"/>
              </a:rPr>
              <a:t> 7.7.7.7 1 encapsulation l2tpv3 pw-class </a:t>
            </a:r>
            <a:r>
              <a:rPr lang="en-US" sz="1200" dirty="0" err="1">
                <a:latin typeface="Calibri Light" panose="020F0302020204030204" pitchFamily="34" charset="0"/>
                <a:cs typeface="Calibri Light" panose="020F0302020204030204" pitchFamily="34" charset="0"/>
              </a:rPr>
              <a:t>prueba</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no </a:t>
            </a:r>
            <a:r>
              <a:rPr lang="en-US" sz="1200" dirty="0" err="1">
                <a:latin typeface="Calibri Light" panose="020F0302020204030204" pitchFamily="34" charset="0"/>
                <a:cs typeface="Calibri Light" panose="020F0302020204030204" pitchFamily="34" charset="0"/>
              </a:rPr>
              <a:t>sh</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exit</a:t>
            </a:r>
          </a:p>
          <a:p>
            <a:r>
              <a:rPr lang="en-US" sz="1200" dirty="0">
                <a:latin typeface="Calibri Light" panose="020F0302020204030204" pitchFamily="34" charset="0"/>
                <a:cs typeface="Calibri Light" panose="020F0302020204030204" pitchFamily="34" charset="0"/>
              </a:rPr>
              <a:t> </a:t>
            </a:r>
            <a:endParaRPr lang="es-EC" sz="1200" dirty="0">
              <a:latin typeface="Calibri Light" panose="020F0302020204030204" pitchFamily="34" charset="0"/>
              <a:cs typeface="Calibri Light" panose="020F0302020204030204" pitchFamily="34" charset="0"/>
            </a:endParaRPr>
          </a:p>
        </p:txBody>
      </p:sp>
      <p:sp>
        <p:nvSpPr>
          <p:cNvPr id="7" name="CuadroTexto 6"/>
          <p:cNvSpPr txBox="1"/>
          <p:nvPr/>
        </p:nvSpPr>
        <p:spPr>
          <a:xfrm>
            <a:off x="2616508" y="1934152"/>
            <a:ext cx="2269476" cy="3416320"/>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CF2:</a:t>
            </a:r>
            <a:endParaRPr lang="en-US" sz="1200" b="1" dirty="0">
              <a:latin typeface="Calibri Light" panose="020F0302020204030204" pitchFamily="34" charset="0"/>
              <a:cs typeface="Calibri Light" panose="020F0302020204030204" pitchFamily="34" charset="0"/>
            </a:endParaRPr>
          </a:p>
          <a:p>
            <a:endParaRPr lang="en-US" sz="1200" b="1" dirty="0" smtClean="0">
              <a:latin typeface="Calibri Light" panose="020F0302020204030204" pitchFamily="34" charset="0"/>
              <a:cs typeface="Calibri Light" panose="020F0302020204030204" pitchFamily="34" charset="0"/>
            </a:endParaRPr>
          </a:p>
          <a:p>
            <a:r>
              <a:rPr lang="en-US" sz="1200" dirty="0" err="1">
                <a:latin typeface="Calibri Light" panose="020F0302020204030204" pitchFamily="34" charset="0"/>
                <a:cs typeface="Calibri Light" panose="020F0302020204030204" pitchFamily="34" charset="0"/>
              </a:rPr>
              <a:t>pseudowire</a:t>
            </a:r>
            <a:r>
              <a:rPr lang="en-US" sz="1200" dirty="0">
                <a:latin typeface="Calibri Light" panose="020F0302020204030204" pitchFamily="34" charset="0"/>
                <a:cs typeface="Calibri Light" panose="020F0302020204030204" pitchFamily="34" charset="0"/>
              </a:rPr>
              <a:t>-class </a:t>
            </a:r>
            <a:r>
              <a:rPr lang="en-US" sz="1200" dirty="0" err="1">
                <a:latin typeface="Calibri Light" panose="020F0302020204030204" pitchFamily="34" charset="0"/>
                <a:cs typeface="Calibri Light" panose="020F0302020204030204" pitchFamily="34" charset="0"/>
              </a:rPr>
              <a:t>prueba</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encapsulation l2tpv3</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ip</a:t>
            </a:r>
            <a:r>
              <a:rPr lang="en-US" sz="1200" dirty="0">
                <a:latin typeface="Calibri Light" panose="020F0302020204030204" pitchFamily="34" charset="0"/>
                <a:cs typeface="Calibri Light" panose="020F0302020204030204" pitchFamily="34" charset="0"/>
              </a:rPr>
              <a:t> local interface loopback 0</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ip</a:t>
            </a:r>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pmtu</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exit</a:t>
            </a:r>
          </a:p>
          <a:p>
            <a:r>
              <a:rPr lang="en-US" sz="1200" dirty="0">
                <a:latin typeface="Calibri Light" panose="020F0302020204030204" pitchFamily="34" charset="0"/>
                <a:cs typeface="Calibri Light" panose="020F0302020204030204" pitchFamily="34" charset="0"/>
              </a:rPr>
              <a:t>  do </a:t>
            </a:r>
            <a:r>
              <a:rPr lang="en-US" sz="1200" dirty="0" err="1">
                <a:latin typeface="Calibri Light" panose="020F0302020204030204" pitchFamily="34" charset="0"/>
                <a:cs typeface="Calibri Light" panose="020F0302020204030204" pitchFamily="34" charset="0"/>
              </a:rPr>
              <a:t>wr</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int</a:t>
            </a:r>
            <a:r>
              <a:rPr lang="en-US" sz="1200" dirty="0">
                <a:latin typeface="Calibri Light" panose="020F0302020204030204" pitchFamily="34" charset="0"/>
                <a:cs typeface="Calibri Light" panose="020F0302020204030204" pitchFamily="34" charset="0"/>
              </a:rPr>
              <a:t> f0/1</a:t>
            </a:r>
          </a:p>
          <a:p>
            <a:r>
              <a:rPr lang="en-US" sz="1200" dirty="0">
                <a:latin typeface="Calibri Light" panose="020F0302020204030204" pitchFamily="34" charset="0"/>
                <a:cs typeface="Calibri Light" panose="020F0302020204030204" pitchFamily="34" charset="0"/>
              </a:rPr>
              <a:t>  no </a:t>
            </a:r>
            <a:r>
              <a:rPr lang="en-US" sz="1200" dirty="0" err="1">
                <a:latin typeface="Calibri Light" panose="020F0302020204030204" pitchFamily="34" charset="0"/>
                <a:cs typeface="Calibri Light" panose="020F0302020204030204" pitchFamily="34" charset="0"/>
              </a:rPr>
              <a:t>sh</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exit</a:t>
            </a:r>
          </a:p>
          <a:p>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int</a:t>
            </a:r>
            <a:r>
              <a:rPr lang="en-US" sz="1200" dirty="0">
                <a:latin typeface="Calibri Light" panose="020F0302020204030204" pitchFamily="34" charset="0"/>
                <a:cs typeface="Calibri Light" panose="020F0302020204030204" pitchFamily="34" charset="0"/>
              </a:rPr>
              <a:t> f0/1.500</a:t>
            </a:r>
          </a:p>
          <a:p>
            <a:r>
              <a:rPr lang="en-US" sz="1200" dirty="0">
                <a:latin typeface="Calibri Light" panose="020F0302020204030204" pitchFamily="34" charset="0"/>
                <a:cs typeface="Calibri Light" panose="020F0302020204030204" pitchFamily="34" charset="0"/>
              </a:rPr>
              <a:t>  encapsulation dot1q 500</a:t>
            </a:r>
          </a:p>
          <a:p>
            <a:r>
              <a:rPr lang="en-US" sz="1200" dirty="0">
                <a:latin typeface="Calibri Light" panose="020F0302020204030204" pitchFamily="34" charset="0"/>
                <a:cs typeface="Calibri Light" panose="020F0302020204030204" pitchFamily="34" charset="0"/>
              </a:rPr>
              <a:t>  </a:t>
            </a:r>
            <a:r>
              <a:rPr lang="en-US" sz="1200" dirty="0" err="1">
                <a:latin typeface="Calibri Light" panose="020F0302020204030204" pitchFamily="34" charset="0"/>
                <a:cs typeface="Calibri Light" panose="020F0302020204030204" pitchFamily="34" charset="0"/>
              </a:rPr>
              <a:t>xconnect</a:t>
            </a:r>
            <a:r>
              <a:rPr lang="en-US" sz="1200" dirty="0">
                <a:latin typeface="Calibri Light" panose="020F0302020204030204" pitchFamily="34" charset="0"/>
                <a:cs typeface="Calibri Light" panose="020F0302020204030204" pitchFamily="34" charset="0"/>
              </a:rPr>
              <a:t> 6.6.6.6 1 encapsulation l2tpv3 pw-class </a:t>
            </a:r>
            <a:r>
              <a:rPr lang="en-US" sz="1200" dirty="0" err="1">
                <a:latin typeface="Calibri Light" panose="020F0302020204030204" pitchFamily="34" charset="0"/>
                <a:cs typeface="Calibri Light" panose="020F0302020204030204" pitchFamily="34" charset="0"/>
              </a:rPr>
              <a:t>prueba</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no </a:t>
            </a:r>
            <a:r>
              <a:rPr lang="en-US" sz="1200" dirty="0" err="1">
                <a:latin typeface="Calibri Light" panose="020F0302020204030204" pitchFamily="34" charset="0"/>
                <a:cs typeface="Calibri Light" panose="020F0302020204030204" pitchFamily="34" charset="0"/>
              </a:rPr>
              <a:t>sh</a:t>
            </a:r>
            <a:endParaRPr lang="en-US" sz="1200" dirty="0">
              <a:latin typeface="Calibri Light" panose="020F0302020204030204" pitchFamily="34" charset="0"/>
              <a:cs typeface="Calibri Light" panose="020F0302020204030204" pitchFamily="34" charset="0"/>
            </a:endParaRPr>
          </a:p>
          <a:p>
            <a:r>
              <a:rPr lang="en-US" sz="1200" dirty="0">
                <a:latin typeface="Calibri Light" panose="020F0302020204030204" pitchFamily="34" charset="0"/>
                <a:cs typeface="Calibri Light" panose="020F0302020204030204" pitchFamily="34" charset="0"/>
              </a:rPr>
              <a:t>  exit </a:t>
            </a:r>
            <a:endParaRPr lang="es-EC" sz="1200" dirty="0">
              <a:latin typeface="Calibri Light" panose="020F0302020204030204" pitchFamily="34" charset="0"/>
              <a:cs typeface="Calibri Light" panose="020F030202020403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584" y="2198009"/>
            <a:ext cx="3233955" cy="3152463"/>
          </a:xfrm>
          <a:prstGeom prst="rect">
            <a:avLst/>
          </a:prstGeom>
        </p:spPr>
      </p:pic>
    </p:spTree>
    <p:extLst>
      <p:ext uri="{BB962C8B-B14F-4D97-AF65-F5344CB8AC3E}">
        <p14:creationId xmlns:p14="http://schemas.microsoft.com/office/powerpoint/2010/main" val="3221738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4" name="Marcador de contenido 2"/>
          <p:cNvSpPr>
            <a:spLocks noGrp="1"/>
          </p:cNvSpPr>
          <p:nvPr>
            <p:ph idx="1"/>
          </p:nvPr>
        </p:nvSpPr>
        <p:spPr>
          <a:xfrm>
            <a:off x="457200" y="1600200"/>
            <a:ext cx="8229600" cy="1131983"/>
          </a:xfrm>
        </p:spPr>
        <p:txBody>
          <a:bodyPr>
            <a:normAutofit fontScale="92500"/>
          </a:bodyPr>
          <a:lstStyle/>
          <a:p>
            <a:r>
              <a:rPr lang="es-EC" sz="2000" dirty="0" smtClean="0">
                <a:latin typeface="Calibri Light" panose="020F0302020204030204" pitchFamily="34" charset="0"/>
                <a:cs typeface="Calibri Light" panose="020F0302020204030204" pitchFamily="34" charset="0"/>
              </a:rPr>
              <a:t>Cliente CG:</a:t>
            </a:r>
          </a:p>
          <a:p>
            <a:pPr marL="0" indent="0">
              <a:buNone/>
            </a:pPr>
            <a:r>
              <a:rPr lang="es-EC" sz="1400" dirty="0" smtClean="0">
                <a:latin typeface="Calibri Light" panose="020F0302020204030204" pitchFamily="34" charset="0"/>
                <a:cs typeface="Calibri Light" panose="020F0302020204030204" pitchFamily="34" charset="0"/>
              </a:rPr>
              <a:t>El cliente CG ha sido diseñado de tal manera que ambas sucursales usen </a:t>
            </a:r>
            <a:r>
              <a:rPr lang="es-EC" sz="1400" dirty="0" err="1" smtClean="0">
                <a:latin typeface="Calibri Light" panose="020F0302020204030204" pitchFamily="34" charset="0"/>
                <a:cs typeface="Calibri Light" panose="020F0302020204030204" pitchFamily="34" charset="0"/>
              </a:rPr>
              <a:t>frame-relay</a:t>
            </a:r>
            <a:r>
              <a:rPr lang="es-EC" sz="1400" dirty="0" smtClean="0">
                <a:latin typeface="Calibri Light" panose="020F0302020204030204" pitchFamily="34" charset="0"/>
                <a:cs typeface="Calibri Light" panose="020F0302020204030204" pitchFamily="34" charset="0"/>
              </a:rPr>
              <a:t>, convirtiendo a los </a:t>
            </a:r>
            <a:r>
              <a:rPr lang="es-EC" sz="1400" dirty="0" err="1" smtClean="0">
                <a:latin typeface="Calibri Light" panose="020F0302020204030204" pitchFamily="34" charset="0"/>
                <a:cs typeface="Calibri Light" panose="020F0302020204030204" pitchFamily="34" charset="0"/>
              </a:rPr>
              <a:t>routers</a:t>
            </a:r>
            <a:r>
              <a:rPr lang="es-EC" sz="1400" dirty="0" smtClean="0">
                <a:latin typeface="Calibri Light" panose="020F0302020204030204" pitchFamily="34" charset="0"/>
                <a:cs typeface="Calibri Light" panose="020F0302020204030204" pitchFamily="34" charset="0"/>
              </a:rPr>
              <a:t> PE1 y PE2 en “</a:t>
            </a:r>
            <a:r>
              <a:rPr lang="es-EC" sz="1400" dirty="0" err="1" smtClean="0">
                <a:latin typeface="Calibri Light" panose="020F0302020204030204" pitchFamily="34" charset="0"/>
                <a:cs typeface="Calibri Light" panose="020F0302020204030204" pitchFamily="34" charset="0"/>
              </a:rPr>
              <a:t>Switches</a:t>
            </a:r>
            <a:r>
              <a:rPr lang="es-EC" sz="1400" dirty="0" smtClean="0">
                <a:latin typeface="Calibri Light" panose="020F0302020204030204" pitchFamily="34" charset="0"/>
                <a:cs typeface="Calibri Light" panose="020F0302020204030204" pitchFamily="34" charset="0"/>
              </a:rPr>
              <a:t> </a:t>
            </a:r>
            <a:r>
              <a:rPr lang="es-EC" sz="1400" dirty="0" err="1" smtClean="0">
                <a:latin typeface="Calibri Light" panose="020F0302020204030204" pitchFamily="34" charset="0"/>
                <a:cs typeface="Calibri Light" panose="020F0302020204030204" pitchFamily="34" charset="0"/>
              </a:rPr>
              <a:t>frame-relay</a:t>
            </a:r>
            <a:r>
              <a:rPr lang="es-EC" sz="1400" dirty="0" smtClean="0">
                <a:latin typeface="Calibri Light" panose="020F0302020204030204" pitchFamily="34" charset="0"/>
                <a:cs typeface="Calibri Light" panose="020F0302020204030204" pitchFamily="34" charset="0"/>
              </a:rPr>
              <a:t>”, para lograr esto se levanto un túnel GRE entre PE1 y PE2 atravesando la red </a:t>
            </a:r>
            <a:r>
              <a:rPr lang="es-EC" sz="1400" dirty="0" err="1" smtClean="0">
                <a:latin typeface="Calibri Light" panose="020F0302020204030204" pitchFamily="34" charset="0"/>
                <a:cs typeface="Calibri Light" panose="020F0302020204030204" pitchFamily="34" charset="0"/>
              </a:rPr>
              <a:t>mpls</a:t>
            </a:r>
            <a:r>
              <a:rPr lang="es-EC" sz="1400" dirty="0" smtClean="0">
                <a:latin typeface="Calibri Light" panose="020F0302020204030204" pitchFamily="34" charset="0"/>
                <a:cs typeface="Calibri Light" panose="020F0302020204030204" pitchFamily="34" charset="0"/>
              </a:rPr>
              <a:t>. El cliente CG tiene una </a:t>
            </a:r>
            <a:r>
              <a:rPr lang="es-EC" sz="1400" dirty="0" err="1" smtClean="0">
                <a:latin typeface="Calibri Light" panose="020F0302020204030204" pitchFamily="34" charset="0"/>
                <a:cs typeface="Calibri Light" panose="020F0302020204030204" pitchFamily="34" charset="0"/>
              </a:rPr>
              <a:t>vrf</a:t>
            </a:r>
            <a:r>
              <a:rPr lang="es-EC" sz="1400" dirty="0" smtClean="0">
                <a:latin typeface="Calibri Light" panose="020F0302020204030204" pitchFamily="34" charset="0"/>
                <a:cs typeface="Calibri Light" panose="020F0302020204030204" pitchFamily="34" charset="0"/>
              </a:rPr>
              <a:t> representada para el en los </a:t>
            </a:r>
            <a:r>
              <a:rPr lang="es-EC" sz="1400" dirty="0" err="1" smtClean="0">
                <a:latin typeface="Calibri Light" panose="020F0302020204030204" pitchFamily="34" charset="0"/>
                <a:cs typeface="Calibri Light" panose="020F0302020204030204" pitchFamily="34" charset="0"/>
              </a:rPr>
              <a:t>routers</a:t>
            </a:r>
            <a:r>
              <a:rPr lang="es-EC" sz="1400" dirty="0" smtClean="0">
                <a:latin typeface="Calibri Light" panose="020F0302020204030204" pitchFamily="34" charset="0"/>
                <a:cs typeface="Calibri Light" panose="020F0302020204030204" pitchFamily="34" charset="0"/>
              </a:rPr>
              <a:t> PE1 y PE2. CG1 es el servidor DHCP y GG2 seria el </a:t>
            </a:r>
            <a:r>
              <a:rPr lang="es-EC" sz="1400" dirty="0" err="1" smtClean="0">
                <a:latin typeface="Calibri Light" panose="020F0302020204030204" pitchFamily="34" charset="0"/>
                <a:cs typeface="Calibri Light" panose="020F0302020204030204" pitchFamily="34" charset="0"/>
              </a:rPr>
              <a:t>router</a:t>
            </a:r>
            <a:r>
              <a:rPr lang="es-EC" sz="1400" dirty="0" smtClean="0">
                <a:latin typeface="Calibri Light" panose="020F0302020204030204" pitchFamily="34" charset="0"/>
                <a:cs typeface="Calibri Light" panose="020F0302020204030204" pitchFamily="34" charset="0"/>
              </a:rPr>
              <a:t> </a:t>
            </a:r>
            <a:r>
              <a:rPr lang="es-EC" sz="1400" dirty="0" err="1" smtClean="0">
                <a:latin typeface="Calibri Light" panose="020F0302020204030204" pitchFamily="34" charset="0"/>
                <a:cs typeface="Calibri Light" panose="020F0302020204030204" pitchFamily="34" charset="0"/>
              </a:rPr>
              <a:t>relay</a:t>
            </a:r>
            <a:r>
              <a:rPr lang="es-EC" sz="1400" dirty="0" smtClean="0">
                <a:latin typeface="Calibri Light" panose="020F0302020204030204" pitchFamily="34" charset="0"/>
                <a:cs typeface="Calibri Light" panose="020F0302020204030204" pitchFamily="34" charset="0"/>
              </a:rPr>
              <a:t>.</a:t>
            </a:r>
            <a:endParaRPr lang="es-EC" sz="1600" dirty="0">
              <a:latin typeface="Calibri Light" panose="020F0302020204030204" pitchFamily="34" charset="0"/>
              <a:cs typeface="Calibri Light" panose="020F0302020204030204" pitchFamily="34" charset="0"/>
            </a:endParaRPr>
          </a:p>
        </p:txBody>
      </p:sp>
      <p:sp>
        <p:nvSpPr>
          <p:cNvPr id="5" name="CuadroTexto 4"/>
          <p:cNvSpPr txBox="1"/>
          <p:nvPr/>
        </p:nvSpPr>
        <p:spPr>
          <a:xfrm>
            <a:off x="380082" y="2771526"/>
            <a:ext cx="1955495" cy="2769989"/>
          </a:xfrm>
          <a:prstGeom prst="rect">
            <a:avLst/>
          </a:prstGeom>
          <a:noFill/>
        </p:spPr>
        <p:txBody>
          <a:bodyPr wrap="square" rtlCol="0">
            <a:spAutoFit/>
          </a:bodyPr>
          <a:lstStyle/>
          <a:p>
            <a:r>
              <a:rPr lang="fr-FR" sz="1200" b="1" dirty="0" smtClean="0">
                <a:latin typeface="Calibri Light" panose="020F0302020204030204" pitchFamily="34" charset="0"/>
                <a:cs typeface="Calibri Light" panose="020F0302020204030204" pitchFamily="34" charset="0"/>
              </a:rPr>
              <a:t>PE1:</a:t>
            </a:r>
            <a:endParaRPr lang="fr-FR" sz="1200" dirty="0" smtClean="0">
              <a:latin typeface="Calibri Light" panose="020F0302020204030204" pitchFamily="34" charset="0"/>
              <a:cs typeface="Calibri Light" panose="020F0302020204030204" pitchFamily="34" charset="0"/>
            </a:endParaRPr>
          </a:p>
          <a:p>
            <a:r>
              <a:rPr lang="fr-FR" sz="1000" dirty="0" err="1">
                <a:latin typeface="Calibri Light" panose="020F0302020204030204" pitchFamily="34" charset="0"/>
                <a:cs typeface="Calibri Light" panose="020F0302020204030204" pitchFamily="34" charset="0"/>
              </a:rPr>
              <a:t>ip</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vrf</a:t>
            </a:r>
            <a:r>
              <a:rPr lang="fr-FR" sz="1000" dirty="0">
                <a:latin typeface="Calibri Light" panose="020F0302020204030204" pitchFamily="34" charset="0"/>
                <a:cs typeface="Calibri Light" panose="020F0302020204030204" pitchFamily="34" charset="0"/>
              </a:rPr>
              <a:t> CG</a:t>
            </a:r>
          </a:p>
          <a:p>
            <a:r>
              <a:rPr lang="fr-FR" sz="1000" dirty="0">
                <a:latin typeface="Calibri Light" panose="020F0302020204030204" pitchFamily="34" charset="0"/>
                <a:cs typeface="Calibri Light" panose="020F0302020204030204" pitchFamily="34" charset="0"/>
              </a:rPr>
              <a:t>  rd 65533:200</a:t>
            </a:r>
          </a:p>
          <a:p>
            <a:r>
              <a:rPr lang="fr-FR" sz="1000" dirty="0">
                <a:latin typeface="Calibri Light" panose="020F0302020204030204" pitchFamily="34" charset="0"/>
                <a:cs typeface="Calibri Light" panose="020F0302020204030204" pitchFamily="34" charset="0"/>
              </a:rPr>
              <a:t>  route-</a:t>
            </a:r>
            <a:r>
              <a:rPr lang="fr-FR" sz="1000" dirty="0" err="1">
                <a:latin typeface="Calibri Light" panose="020F0302020204030204" pitchFamily="34" charset="0"/>
                <a:cs typeface="Calibri Light" panose="020F0302020204030204" pitchFamily="34" charset="0"/>
              </a:rPr>
              <a:t>target</a:t>
            </a:r>
            <a:r>
              <a:rPr lang="fr-FR" sz="1000" dirty="0">
                <a:latin typeface="Calibri Light" panose="020F0302020204030204" pitchFamily="34" charset="0"/>
                <a:cs typeface="Calibri Light" panose="020F0302020204030204" pitchFamily="34" charset="0"/>
              </a:rPr>
              <a:t> 200:200</a:t>
            </a:r>
          </a:p>
          <a:p>
            <a:r>
              <a:rPr lang="fr-FR" sz="1000" dirty="0">
                <a:latin typeface="Calibri Light" panose="020F0302020204030204" pitchFamily="34" charset="0"/>
                <a:cs typeface="Calibri Light" panose="020F0302020204030204" pitchFamily="34" charset="0"/>
              </a:rPr>
              <a:t>  route-</a:t>
            </a:r>
            <a:r>
              <a:rPr lang="fr-FR" sz="1000" dirty="0" err="1">
                <a:latin typeface="Calibri Light" panose="020F0302020204030204" pitchFamily="34" charset="0"/>
                <a:cs typeface="Calibri Light" panose="020F0302020204030204" pitchFamily="34" charset="0"/>
              </a:rPr>
              <a:t>target</a:t>
            </a:r>
            <a:r>
              <a:rPr lang="fr-FR" sz="1000" dirty="0">
                <a:latin typeface="Calibri Light" panose="020F0302020204030204" pitchFamily="34" charset="0"/>
                <a:cs typeface="Calibri Light" panose="020F0302020204030204" pitchFamily="34" charset="0"/>
              </a:rPr>
              <a:t> import 99:99</a:t>
            </a:r>
          </a:p>
          <a:p>
            <a:r>
              <a:rPr lang="fr-FR" sz="1000" dirty="0">
                <a:latin typeface="Calibri Light" panose="020F0302020204030204" pitchFamily="34" charset="0"/>
                <a:cs typeface="Calibri Light" panose="020F0302020204030204" pitchFamily="34" charset="0"/>
              </a:rPr>
              <a:t>  </a:t>
            </a:r>
            <a:r>
              <a:rPr lang="fr-FR" sz="1000" dirty="0" smtClean="0">
                <a:latin typeface="Calibri Light" panose="020F0302020204030204" pitchFamily="34" charset="0"/>
                <a:cs typeface="Calibri Light" panose="020F0302020204030204" pitchFamily="34" charset="0"/>
              </a:rPr>
              <a:t>exit</a:t>
            </a:r>
          </a:p>
          <a:p>
            <a:endParaRPr lang="fr-FR" sz="1000" dirty="0" smtClean="0">
              <a:latin typeface="Calibri Light" panose="020F0302020204030204" pitchFamily="34" charset="0"/>
              <a:cs typeface="Calibri Light" panose="020F0302020204030204" pitchFamily="34" charset="0"/>
            </a:endParaRPr>
          </a:p>
          <a:p>
            <a:r>
              <a:rPr lang="es-EC" sz="1000" dirty="0">
                <a:latin typeface="Calibri Light" panose="020F0302020204030204" pitchFamily="34" charset="0"/>
                <a:cs typeface="Calibri Light" panose="020F0302020204030204" pitchFamily="34" charset="0"/>
              </a:rPr>
              <a:t>interface tunnel1</a:t>
            </a:r>
          </a:p>
          <a:p>
            <a:r>
              <a:rPr lang="es-EC" sz="1000" dirty="0" err="1">
                <a:latin typeface="Calibri Light" panose="020F0302020204030204" pitchFamily="34" charset="0"/>
                <a:cs typeface="Calibri Light" panose="020F0302020204030204" pitchFamily="34" charset="0"/>
              </a:rPr>
              <a:t>ip</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vrf</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forwarding</a:t>
            </a:r>
            <a:r>
              <a:rPr lang="es-EC" sz="1000" dirty="0">
                <a:latin typeface="Calibri Light" panose="020F0302020204030204" pitchFamily="34" charset="0"/>
                <a:cs typeface="Calibri Light" panose="020F0302020204030204" pitchFamily="34" charset="0"/>
              </a:rPr>
              <a:t> CG</a:t>
            </a:r>
          </a:p>
          <a:p>
            <a:r>
              <a:rPr lang="es-EC" sz="1000" dirty="0" err="1">
                <a:latin typeface="Calibri Light" panose="020F0302020204030204" pitchFamily="34" charset="0"/>
                <a:cs typeface="Calibri Light" panose="020F0302020204030204" pitchFamily="34" charset="0"/>
              </a:rPr>
              <a:t>ip</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address</a:t>
            </a:r>
            <a:r>
              <a:rPr lang="es-EC" sz="1000" dirty="0">
                <a:latin typeface="Calibri Light" panose="020F0302020204030204" pitchFamily="34" charset="0"/>
                <a:cs typeface="Calibri Light" panose="020F0302020204030204" pitchFamily="34" charset="0"/>
              </a:rPr>
              <a:t> 172.16.1.1 255.255.255.0</a:t>
            </a:r>
          </a:p>
          <a:p>
            <a:r>
              <a:rPr lang="es-EC" sz="1000" dirty="0" err="1">
                <a:latin typeface="Calibri Light" panose="020F0302020204030204" pitchFamily="34" charset="0"/>
                <a:cs typeface="Calibri Light" panose="020F0302020204030204" pitchFamily="34" charset="0"/>
              </a:rPr>
              <a:t>ip</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mtu</a:t>
            </a:r>
            <a:r>
              <a:rPr lang="es-EC" sz="1000" dirty="0">
                <a:latin typeface="Calibri Light" panose="020F0302020204030204" pitchFamily="34" charset="0"/>
                <a:cs typeface="Calibri Light" panose="020F0302020204030204" pitchFamily="34" charset="0"/>
              </a:rPr>
              <a:t> 1400</a:t>
            </a:r>
          </a:p>
          <a:p>
            <a:r>
              <a:rPr lang="es-EC" sz="1000" dirty="0" err="1">
                <a:latin typeface="Calibri Light" panose="020F0302020204030204" pitchFamily="34" charset="0"/>
                <a:cs typeface="Calibri Light" panose="020F0302020204030204" pitchFamily="34" charset="0"/>
              </a:rPr>
              <a:t>ip</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tcp</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adjust-mss</a:t>
            </a:r>
            <a:r>
              <a:rPr lang="es-EC" sz="1000" dirty="0">
                <a:latin typeface="Calibri Light" panose="020F0302020204030204" pitchFamily="34" charset="0"/>
                <a:cs typeface="Calibri Light" panose="020F0302020204030204" pitchFamily="34" charset="0"/>
              </a:rPr>
              <a:t> 1360</a:t>
            </a:r>
          </a:p>
          <a:p>
            <a:r>
              <a:rPr lang="es-EC" sz="1000" dirty="0" err="1">
                <a:latin typeface="Calibri Light" panose="020F0302020204030204" pitchFamily="34" charset="0"/>
                <a:cs typeface="Calibri Light" panose="020F0302020204030204" pitchFamily="34" charset="0"/>
              </a:rPr>
              <a:t>tunnel</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source</a:t>
            </a:r>
            <a:r>
              <a:rPr lang="es-EC" sz="1000" dirty="0">
                <a:latin typeface="Calibri Light" panose="020F0302020204030204" pitchFamily="34" charset="0"/>
                <a:cs typeface="Calibri Light" panose="020F0302020204030204" pitchFamily="34" charset="0"/>
              </a:rPr>
              <a:t> 2.2.2.2</a:t>
            </a:r>
          </a:p>
          <a:p>
            <a:r>
              <a:rPr lang="es-EC" sz="1000" dirty="0" err="1">
                <a:latin typeface="Calibri Light" panose="020F0302020204030204" pitchFamily="34" charset="0"/>
                <a:cs typeface="Calibri Light" panose="020F0302020204030204" pitchFamily="34" charset="0"/>
              </a:rPr>
              <a:t>tunnel</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destination</a:t>
            </a:r>
            <a:r>
              <a:rPr lang="es-EC" sz="1000" dirty="0">
                <a:latin typeface="Calibri Light" panose="020F0302020204030204" pitchFamily="34" charset="0"/>
                <a:cs typeface="Calibri Light" panose="020F0302020204030204" pitchFamily="34" charset="0"/>
              </a:rPr>
              <a:t> 3.3.3.3</a:t>
            </a:r>
          </a:p>
          <a:p>
            <a:r>
              <a:rPr lang="es-EC" sz="1000" dirty="0" err="1">
                <a:latin typeface="Calibri Light" panose="020F0302020204030204" pitchFamily="34" charset="0"/>
                <a:cs typeface="Calibri Light" panose="020F0302020204030204" pitchFamily="34" charset="0"/>
              </a:rPr>
              <a:t>exit</a:t>
            </a:r>
            <a:endParaRPr lang="es-EC" sz="1000" dirty="0">
              <a:latin typeface="Calibri Light" panose="020F0302020204030204" pitchFamily="34" charset="0"/>
              <a:cs typeface="Calibri Light" panose="020F0302020204030204" pitchFamily="34" charset="0"/>
            </a:endParaRPr>
          </a:p>
          <a:p>
            <a:endParaRPr lang="es-EC" sz="1200" dirty="0">
              <a:latin typeface="Calibri Light" panose="020F0302020204030204" pitchFamily="34" charset="0"/>
              <a:cs typeface="Calibri Light" panose="020F0302020204030204" pitchFamily="34" charset="0"/>
            </a:endParaRPr>
          </a:p>
        </p:txBody>
      </p:sp>
      <p:sp>
        <p:nvSpPr>
          <p:cNvPr id="6" name="CuadroTexto 5"/>
          <p:cNvSpPr txBox="1"/>
          <p:nvPr/>
        </p:nvSpPr>
        <p:spPr>
          <a:xfrm>
            <a:off x="3617262" y="2771526"/>
            <a:ext cx="2269476" cy="3077766"/>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CG1:</a:t>
            </a:r>
            <a:endParaRPr lang="en-US" sz="1000" dirty="0" smtClean="0">
              <a:latin typeface="Calibri Light" panose="020F0302020204030204" pitchFamily="34" charset="0"/>
              <a:cs typeface="Calibri Light" panose="020F0302020204030204" pitchFamily="34" charset="0"/>
            </a:endParaRPr>
          </a:p>
          <a:p>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s0/2/0</a:t>
            </a:r>
          </a:p>
          <a:p>
            <a:r>
              <a:rPr lang="en-US" sz="1000" dirty="0">
                <a:latin typeface="Calibri Light" panose="020F0302020204030204" pitchFamily="34" charset="0"/>
                <a:cs typeface="Calibri Light" panose="020F0302020204030204" pitchFamily="34" charset="0"/>
              </a:rPr>
              <a:t>encapsulation frame-relay</a:t>
            </a:r>
          </a:p>
          <a:p>
            <a:r>
              <a:rPr lang="en-US" sz="1000" dirty="0">
                <a:latin typeface="Calibri Light" panose="020F0302020204030204" pitchFamily="34" charset="0"/>
                <a:cs typeface="Calibri Light" panose="020F0302020204030204" pitchFamily="34" charset="0"/>
              </a:rPr>
              <a:t>no </a:t>
            </a:r>
            <a:r>
              <a:rPr lang="en-US" sz="1000" dirty="0" err="1">
                <a:latin typeface="Calibri Light" panose="020F0302020204030204" pitchFamily="34" charset="0"/>
                <a:cs typeface="Calibri Light" panose="020F0302020204030204" pitchFamily="34" charset="0"/>
              </a:rPr>
              <a:t>sh</a:t>
            </a:r>
            <a:endParaRPr lang="en-US" sz="1000" dirty="0">
              <a:latin typeface="Calibri Light" panose="020F0302020204030204" pitchFamily="34" charset="0"/>
              <a:cs typeface="Calibri Light" panose="020F0302020204030204" pitchFamily="34" charset="0"/>
            </a:endParaRPr>
          </a:p>
          <a:p>
            <a:r>
              <a:rPr lang="en-US" sz="1000" dirty="0" smtClean="0">
                <a:latin typeface="Calibri Light" panose="020F0302020204030204" pitchFamily="34" charset="0"/>
                <a:cs typeface="Calibri Light" panose="020F0302020204030204" pitchFamily="34" charset="0"/>
              </a:rPr>
              <a:t>Exit</a:t>
            </a:r>
          </a:p>
          <a:p>
            <a:endParaRPr lang="en-US" sz="1000" dirty="0">
              <a:latin typeface="Calibri Light" panose="020F0302020204030204" pitchFamily="34" charset="0"/>
              <a:cs typeface="Calibri Light" panose="020F0302020204030204" pitchFamily="34" charset="0"/>
            </a:endParaRPr>
          </a:p>
          <a:p>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s0/2/0 </a:t>
            </a:r>
          </a:p>
          <a:p>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add 172.16.2.1 255.255.255.0</a:t>
            </a:r>
          </a:p>
          <a:p>
            <a:r>
              <a:rPr lang="en-US" sz="1000" dirty="0">
                <a:latin typeface="Calibri Light" panose="020F0302020204030204" pitchFamily="34" charset="0"/>
                <a:cs typeface="Calibri Light" panose="020F0302020204030204" pitchFamily="34" charset="0"/>
              </a:rPr>
              <a:t>frame-relay map </a:t>
            </a:r>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172.16.2.2 102 broadcast</a:t>
            </a:r>
          </a:p>
          <a:p>
            <a:r>
              <a:rPr lang="en-US" sz="1000" dirty="0" smtClean="0">
                <a:latin typeface="Calibri Light" panose="020F0302020204030204" pitchFamily="34" charset="0"/>
                <a:cs typeface="Calibri Light" panose="020F0302020204030204" pitchFamily="34" charset="0"/>
              </a:rPr>
              <a:t>Exit</a:t>
            </a:r>
          </a:p>
          <a:p>
            <a:endParaRPr lang="en-US" sz="1000" dirty="0">
              <a:latin typeface="Calibri Light" panose="020F0302020204030204" pitchFamily="34" charset="0"/>
              <a:cs typeface="Calibri Light" panose="020F0302020204030204" pitchFamily="34" charset="0"/>
            </a:endParaRPr>
          </a:p>
          <a:p>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f0/0</a:t>
            </a:r>
          </a:p>
          <a:p>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add 192.168.7.1 255.255.255.0</a:t>
            </a:r>
          </a:p>
          <a:p>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nat</a:t>
            </a:r>
            <a:r>
              <a:rPr lang="en-US" sz="1000" dirty="0">
                <a:latin typeface="Calibri Light" panose="020F0302020204030204" pitchFamily="34" charset="0"/>
                <a:cs typeface="Calibri Light" panose="020F0302020204030204" pitchFamily="34" charset="0"/>
              </a:rPr>
              <a:t> inside</a:t>
            </a:r>
          </a:p>
          <a:p>
            <a:r>
              <a:rPr lang="en-US" sz="1000" dirty="0">
                <a:latin typeface="Calibri Light" panose="020F0302020204030204" pitchFamily="34" charset="0"/>
                <a:cs typeface="Calibri Light" panose="020F0302020204030204" pitchFamily="34" charset="0"/>
              </a:rPr>
              <a:t>no </a:t>
            </a:r>
            <a:r>
              <a:rPr lang="en-US" sz="1000" dirty="0" err="1">
                <a:latin typeface="Calibri Light" panose="020F0302020204030204" pitchFamily="34" charset="0"/>
                <a:cs typeface="Calibri Light" panose="020F0302020204030204" pitchFamily="34" charset="0"/>
              </a:rPr>
              <a:t>keepalive</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no </a:t>
            </a:r>
            <a:r>
              <a:rPr lang="en-US" sz="1000" dirty="0" err="1">
                <a:latin typeface="Calibri Light" panose="020F0302020204030204" pitchFamily="34" charset="0"/>
                <a:cs typeface="Calibri Light" panose="020F0302020204030204" pitchFamily="34" charset="0"/>
              </a:rPr>
              <a:t>sh</a:t>
            </a:r>
            <a:endParaRPr lang="en-US" sz="1000" dirty="0">
              <a:latin typeface="Calibri Light" panose="020F0302020204030204" pitchFamily="34" charset="0"/>
              <a:cs typeface="Calibri Light" panose="020F0302020204030204" pitchFamily="34" charset="0"/>
            </a:endParaRPr>
          </a:p>
          <a:p>
            <a:r>
              <a:rPr lang="en-US" sz="1000" dirty="0" smtClean="0">
                <a:latin typeface="Calibri Light" panose="020F0302020204030204" pitchFamily="34" charset="0"/>
                <a:cs typeface="Calibri Light" panose="020F0302020204030204" pitchFamily="34" charset="0"/>
              </a:rPr>
              <a:t>Exit</a:t>
            </a:r>
          </a:p>
          <a:p>
            <a:endParaRPr lang="es-EC" sz="1200" dirty="0">
              <a:latin typeface="Calibri Light" panose="020F0302020204030204" pitchFamily="34" charset="0"/>
              <a:cs typeface="Calibri Light" panose="020F0302020204030204" pitchFamily="34" charset="0"/>
            </a:endParaRPr>
          </a:p>
        </p:txBody>
      </p:sp>
      <p:sp>
        <p:nvSpPr>
          <p:cNvPr id="8" name="CuadroTexto 7"/>
          <p:cNvSpPr txBox="1"/>
          <p:nvPr/>
        </p:nvSpPr>
        <p:spPr>
          <a:xfrm>
            <a:off x="1872869" y="2777818"/>
            <a:ext cx="1955495" cy="2154436"/>
          </a:xfrm>
          <a:prstGeom prst="rect">
            <a:avLst/>
          </a:prstGeom>
          <a:noFill/>
        </p:spPr>
        <p:txBody>
          <a:bodyPr wrap="square" rtlCol="0">
            <a:spAutoFit/>
          </a:bodyPr>
          <a:lstStyle/>
          <a:p>
            <a:r>
              <a:rPr lang="fr-FR" sz="1200" b="1" dirty="0" smtClean="0">
                <a:latin typeface="Calibri Light" panose="020F0302020204030204" pitchFamily="34" charset="0"/>
                <a:cs typeface="Calibri Light" panose="020F0302020204030204" pitchFamily="34" charset="0"/>
              </a:rPr>
              <a:t>PE1:</a:t>
            </a:r>
            <a:endParaRPr lang="fr-FR" sz="1200" dirty="0" smtClean="0">
              <a:latin typeface="Calibri Light" panose="020F0302020204030204" pitchFamily="34" charset="0"/>
              <a:cs typeface="Calibri Light" panose="020F0302020204030204" pitchFamily="34" charset="0"/>
            </a:endParaRPr>
          </a:p>
          <a:p>
            <a:r>
              <a:rPr lang="es-EC" sz="1000" dirty="0" err="1">
                <a:latin typeface="Calibri Light" panose="020F0302020204030204" pitchFamily="34" charset="0"/>
                <a:cs typeface="Calibri Light" panose="020F0302020204030204" pitchFamily="34" charset="0"/>
              </a:rPr>
              <a:t>frame-relay</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switching</a:t>
            </a:r>
            <a:endParaRPr lang="es-EC" sz="1000" dirty="0">
              <a:latin typeface="Calibri Light" panose="020F0302020204030204" pitchFamily="34" charset="0"/>
              <a:cs typeface="Calibri Light" panose="020F0302020204030204" pitchFamily="34" charset="0"/>
            </a:endParaRPr>
          </a:p>
          <a:p>
            <a:endParaRPr lang="es-EC" sz="1000" dirty="0">
              <a:latin typeface="Calibri Light" panose="020F0302020204030204" pitchFamily="34" charset="0"/>
              <a:cs typeface="Calibri Light" panose="020F0302020204030204" pitchFamily="34" charset="0"/>
            </a:endParaRPr>
          </a:p>
          <a:p>
            <a:r>
              <a:rPr lang="es-EC" sz="1000" dirty="0">
                <a:latin typeface="Calibri Light" panose="020F0302020204030204" pitchFamily="34" charset="0"/>
                <a:cs typeface="Calibri Light" panose="020F0302020204030204" pitchFamily="34" charset="0"/>
              </a:rPr>
              <a:t>interface Serial1/0</a:t>
            </a:r>
          </a:p>
          <a:p>
            <a:r>
              <a:rPr lang="es-EC" sz="1000" dirty="0" err="1">
                <a:latin typeface="Calibri Light" panose="020F0302020204030204" pitchFamily="34" charset="0"/>
                <a:cs typeface="Calibri Light" panose="020F0302020204030204" pitchFamily="34" charset="0"/>
              </a:rPr>
              <a:t>encapsulation</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frame-relay</a:t>
            </a:r>
            <a:endParaRPr lang="es-EC" sz="1000" dirty="0">
              <a:latin typeface="Calibri Light" panose="020F0302020204030204" pitchFamily="34" charset="0"/>
              <a:cs typeface="Calibri Light" panose="020F0302020204030204" pitchFamily="34" charset="0"/>
            </a:endParaRPr>
          </a:p>
          <a:p>
            <a:r>
              <a:rPr lang="es-EC" sz="1000" dirty="0" err="1">
                <a:latin typeface="Calibri Light" panose="020F0302020204030204" pitchFamily="34" charset="0"/>
                <a:cs typeface="Calibri Light" panose="020F0302020204030204" pitchFamily="34" charset="0"/>
              </a:rPr>
              <a:t>ip</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vrf</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forwarding</a:t>
            </a:r>
            <a:r>
              <a:rPr lang="es-EC" sz="1000" dirty="0">
                <a:latin typeface="Calibri Light" panose="020F0302020204030204" pitchFamily="34" charset="0"/>
                <a:cs typeface="Calibri Light" panose="020F0302020204030204" pitchFamily="34" charset="0"/>
              </a:rPr>
              <a:t> CG</a:t>
            </a:r>
          </a:p>
          <a:p>
            <a:r>
              <a:rPr lang="es-EC" sz="1000" dirty="0" err="1">
                <a:latin typeface="Calibri Light" panose="020F0302020204030204" pitchFamily="34" charset="0"/>
                <a:cs typeface="Calibri Light" panose="020F0302020204030204" pitchFamily="34" charset="0"/>
              </a:rPr>
              <a:t>clock</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rate</a:t>
            </a:r>
            <a:r>
              <a:rPr lang="es-EC" sz="1000" dirty="0">
                <a:latin typeface="Calibri Light" panose="020F0302020204030204" pitchFamily="34" charset="0"/>
                <a:cs typeface="Calibri Light" panose="020F0302020204030204" pitchFamily="34" charset="0"/>
              </a:rPr>
              <a:t> 64000</a:t>
            </a:r>
          </a:p>
          <a:p>
            <a:r>
              <a:rPr lang="es-EC" sz="1000" dirty="0">
                <a:latin typeface="Calibri Light" panose="020F0302020204030204" pitchFamily="34" charset="0"/>
                <a:cs typeface="Calibri Light" panose="020F0302020204030204" pitchFamily="34" charset="0"/>
              </a:rPr>
              <a:t>no </a:t>
            </a:r>
            <a:r>
              <a:rPr lang="es-EC" sz="1000" dirty="0" err="1">
                <a:latin typeface="Calibri Light" panose="020F0302020204030204" pitchFamily="34" charset="0"/>
                <a:cs typeface="Calibri Light" panose="020F0302020204030204" pitchFamily="34" charset="0"/>
              </a:rPr>
              <a:t>sh</a:t>
            </a:r>
            <a:endParaRPr lang="es-EC" sz="1000" dirty="0">
              <a:latin typeface="Calibri Light" panose="020F0302020204030204" pitchFamily="34" charset="0"/>
              <a:cs typeface="Calibri Light" panose="020F0302020204030204" pitchFamily="34" charset="0"/>
            </a:endParaRPr>
          </a:p>
          <a:p>
            <a:r>
              <a:rPr lang="es-EC" sz="1000" dirty="0" err="1">
                <a:latin typeface="Calibri Light" panose="020F0302020204030204" pitchFamily="34" charset="0"/>
                <a:cs typeface="Calibri Light" panose="020F0302020204030204" pitchFamily="34" charset="0"/>
              </a:rPr>
              <a:t>frame-relay</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intf-type</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dce</a:t>
            </a:r>
            <a:endParaRPr lang="es-EC" sz="1000" dirty="0">
              <a:latin typeface="Calibri Light" panose="020F0302020204030204" pitchFamily="34" charset="0"/>
              <a:cs typeface="Calibri Light" panose="020F0302020204030204" pitchFamily="34" charset="0"/>
            </a:endParaRPr>
          </a:p>
          <a:p>
            <a:r>
              <a:rPr lang="es-EC" sz="1000" dirty="0" err="1">
                <a:latin typeface="Calibri Light" panose="020F0302020204030204" pitchFamily="34" charset="0"/>
                <a:cs typeface="Calibri Light" panose="020F0302020204030204" pitchFamily="34" charset="0"/>
              </a:rPr>
              <a:t>frame-relay</a:t>
            </a:r>
            <a:r>
              <a:rPr lang="es-EC" sz="1000" dirty="0">
                <a:latin typeface="Calibri Light" panose="020F0302020204030204" pitchFamily="34" charset="0"/>
                <a:cs typeface="Calibri Light" panose="020F0302020204030204" pitchFamily="34" charset="0"/>
              </a:rPr>
              <a:t> </a:t>
            </a:r>
            <a:r>
              <a:rPr lang="es-EC" sz="1000" dirty="0" err="1">
                <a:latin typeface="Calibri Light" panose="020F0302020204030204" pitchFamily="34" charset="0"/>
                <a:cs typeface="Calibri Light" panose="020F0302020204030204" pitchFamily="34" charset="0"/>
              </a:rPr>
              <a:t>route</a:t>
            </a:r>
            <a:r>
              <a:rPr lang="es-EC" sz="1000" dirty="0">
                <a:latin typeface="Calibri Light" panose="020F0302020204030204" pitchFamily="34" charset="0"/>
                <a:cs typeface="Calibri Light" panose="020F0302020204030204" pitchFamily="34" charset="0"/>
              </a:rPr>
              <a:t> 102 interface Tunnel1 112</a:t>
            </a:r>
          </a:p>
          <a:p>
            <a:r>
              <a:rPr lang="es-EC" sz="1000" dirty="0" err="1">
                <a:latin typeface="Calibri Light" panose="020F0302020204030204" pitchFamily="34" charset="0"/>
                <a:cs typeface="Calibri Light" panose="020F0302020204030204" pitchFamily="34" charset="0"/>
              </a:rPr>
              <a:t>exit</a:t>
            </a:r>
            <a:endParaRPr lang="es-EC" sz="1000" dirty="0">
              <a:latin typeface="Calibri Light" panose="020F0302020204030204" pitchFamily="34" charset="0"/>
              <a:cs typeface="Calibri Light" panose="020F0302020204030204" pitchFamily="34" charset="0"/>
            </a:endParaRPr>
          </a:p>
          <a:p>
            <a:endParaRPr lang="es-EC" sz="1200" dirty="0">
              <a:latin typeface="Calibri Light" panose="020F0302020204030204" pitchFamily="34" charset="0"/>
              <a:cs typeface="Calibri Light" panose="020F0302020204030204" pitchFamily="34" charset="0"/>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665" y="2547670"/>
            <a:ext cx="3211847" cy="2101324"/>
          </a:xfrm>
          <a:prstGeom prst="rect">
            <a:avLst/>
          </a:prstGeom>
        </p:spPr>
      </p:pic>
      <p:sp>
        <p:nvSpPr>
          <p:cNvPr id="10" name="CuadroTexto 9"/>
          <p:cNvSpPr txBox="1"/>
          <p:nvPr/>
        </p:nvSpPr>
        <p:spPr>
          <a:xfrm>
            <a:off x="131218" y="5580859"/>
            <a:ext cx="2719398" cy="584775"/>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CG1:</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access-list 2 permit 192.168.7.0 </a:t>
            </a:r>
            <a:r>
              <a:rPr lang="en-US" sz="1000" dirty="0" smtClean="0">
                <a:latin typeface="Calibri Light" panose="020F0302020204030204" pitchFamily="34" charset="0"/>
                <a:cs typeface="Calibri Light" panose="020F0302020204030204" pitchFamily="34" charset="0"/>
              </a:rPr>
              <a:t>0.0.0.255</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t>
            </a:r>
            <a:r>
              <a:rPr lang="en-US" sz="1000" dirty="0" err="1" smtClean="0">
                <a:latin typeface="Calibri Light" panose="020F0302020204030204" pitchFamily="34" charset="0"/>
                <a:cs typeface="Calibri Light" panose="020F0302020204030204" pitchFamily="34" charset="0"/>
              </a:rPr>
              <a:t>ip</a:t>
            </a:r>
            <a:r>
              <a:rPr lang="en-US" sz="1000" dirty="0" smtClean="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nat</a:t>
            </a:r>
            <a:r>
              <a:rPr lang="en-US" sz="1000" dirty="0">
                <a:latin typeface="Calibri Light" panose="020F0302020204030204" pitchFamily="34" charset="0"/>
                <a:cs typeface="Calibri Light" panose="020F0302020204030204" pitchFamily="34" charset="0"/>
              </a:rPr>
              <a:t> inside source list 2 interface f0/1 </a:t>
            </a:r>
            <a:r>
              <a:rPr lang="en-US" sz="1000" dirty="0" smtClean="0">
                <a:latin typeface="Calibri Light" panose="020F0302020204030204" pitchFamily="34" charset="0"/>
                <a:cs typeface="Calibri Light" panose="020F0302020204030204" pitchFamily="34" charset="0"/>
              </a:rPr>
              <a:t>overload</a:t>
            </a:r>
            <a:endParaRPr lang="es-EC" sz="1200" dirty="0">
              <a:latin typeface="Calibri Light" panose="020F0302020204030204" pitchFamily="34" charset="0"/>
              <a:cs typeface="Calibri Light" panose="020F0302020204030204" pitchFamily="34" charset="0"/>
            </a:endParaRPr>
          </a:p>
        </p:txBody>
      </p:sp>
      <p:sp>
        <p:nvSpPr>
          <p:cNvPr id="12" name="CuadroTexto 11"/>
          <p:cNvSpPr txBox="1"/>
          <p:nvPr/>
        </p:nvSpPr>
        <p:spPr>
          <a:xfrm>
            <a:off x="2723195" y="5560082"/>
            <a:ext cx="2662245" cy="1200329"/>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CG1:</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access-list 80 remark ACL DE LAN CG1</a:t>
            </a:r>
          </a:p>
          <a:p>
            <a:r>
              <a:rPr lang="en-US" sz="1000" dirty="0">
                <a:latin typeface="Calibri Light" panose="020F0302020204030204" pitchFamily="34" charset="0"/>
                <a:cs typeface="Calibri Light" panose="020F0302020204030204" pitchFamily="34" charset="0"/>
              </a:rPr>
              <a:t>access-list 80 deny 169.254.0.0 0.0.255.255 log</a:t>
            </a:r>
          </a:p>
          <a:p>
            <a:r>
              <a:rPr lang="en-US" sz="1000" dirty="0">
                <a:latin typeface="Calibri Light" panose="020F0302020204030204" pitchFamily="34" charset="0"/>
                <a:cs typeface="Calibri Light" panose="020F0302020204030204" pitchFamily="34" charset="0"/>
              </a:rPr>
              <a:t>access-list 80 deny 154.10.20.0 0.0.255.255 log</a:t>
            </a:r>
          </a:p>
          <a:p>
            <a:r>
              <a:rPr lang="en-US" sz="1000" dirty="0">
                <a:latin typeface="Calibri Light" panose="020F0302020204030204" pitchFamily="34" charset="0"/>
                <a:cs typeface="Calibri Light" panose="020F0302020204030204" pitchFamily="34" charset="0"/>
              </a:rPr>
              <a:t>access-list 80 deny 142.10.10.0 0.0.0.255 log</a:t>
            </a:r>
          </a:p>
          <a:p>
            <a:r>
              <a:rPr lang="en-US" sz="1000" dirty="0">
                <a:latin typeface="Calibri Light" panose="020F0302020204030204" pitchFamily="34" charset="0"/>
                <a:cs typeface="Calibri Light" panose="020F0302020204030204" pitchFamily="34" charset="0"/>
              </a:rPr>
              <a:t>access-list 80 permit any </a:t>
            </a:r>
          </a:p>
          <a:p>
            <a:endParaRPr lang="en-US" sz="1000" dirty="0">
              <a:latin typeface="Calibri Light" panose="020F0302020204030204" pitchFamily="34" charset="0"/>
              <a:cs typeface="Calibri Light" panose="020F0302020204030204" pitchFamily="34" charset="0"/>
            </a:endParaRPr>
          </a:p>
        </p:txBody>
      </p:sp>
      <p:sp>
        <p:nvSpPr>
          <p:cNvPr id="13" name="CuadroTexto 12"/>
          <p:cNvSpPr txBox="1"/>
          <p:nvPr/>
        </p:nvSpPr>
        <p:spPr>
          <a:xfrm>
            <a:off x="5092603" y="5118313"/>
            <a:ext cx="2662245" cy="738664"/>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CG1:</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f0/0</a:t>
            </a:r>
          </a:p>
          <a:p>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access-group 80 out</a:t>
            </a:r>
          </a:p>
          <a:p>
            <a:r>
              <a:rPr lang="en-US" sz="1000" dirty="0">
                <a:latin typeface="Calibri Light" panose="020F0302020204030204" pitchFamily="34" charset="0"/>
                <a:cs typeface="Calibri Light" panose="020F0302020204030204" pitchFamily="34" charset="0"/>
              </a:rPr>
              <a:t>exit</a:t>
            </a:r>
          </a:p>
        </p:txBody>
      </p:sp>
      <p:sp>
        <p:nvSpPr>
          <p:cNvPr id="14" name="CuadroTexto 13"/>
          <p:cNvSpPr txBox="1"/>
          <p:nvPr/>
        </p:nvSpPr>
        <p:spPr>
          <a:xfrm>
            <a:off x="6423726" y="4519061"/>
            <a:ext cx="2805558" cy="2123658"/>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CG1:</a:t>
            </a:r>
            <a:endParaRPr lang="en-US" sz="1000" dirty="0" smtClean="0">
              <a:latin typeface="Calibri Light" panose="020F0302020204030204" pitchFamily="34" charset="0"/>
              <a:cs typeface="Calibri Light" panose="020F0302020204030204" pitchFamily="34" charset="0"/>
            </a:endParaRPr>
          </a:p>
          <a:p>
            <a:r>
              <a:rPr lang="en-US" sz="1000" dirty="0" err="1" smtClean="0">
                <a:latin typeface="Calibri Light" panose="020F0302020204030204" pitchFamily="34" charset="0"/>
                <a:cs typeface="Calibri Light" panose="020F0302020204030204" pitchFamily="34" charset="0"/>
              </a:rPr>
              <a:t>ip</a:t>
            </a:r>
            <a:r>
              <a:rPr lang="en-US" sz="1000" dirty="0" smtClean="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dhcp</a:t>
            </a:r>
            <a:r>
              <a:rPr lang="en-US" sz="1000" dirty="0">
                <a:latin typeface="Calibri Light" panose="020F0302020204030204" pitchFamily="34" charset="0"/>
                <a:cs typeface="Calibri Light" panose="020F0302020204030204" pitchFamily="34" charset="0"/>
              </a:rPr>
              <a:t> excluded-address 192.168.7.1  </a:t>
            </a: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dhcp</a:t>
            </a:r>
            <a:r>
              <a:rPr lang="en-US" sz="1000" dirty="0">
                <a:latin typeface="Calibri Light" panose="020F0302020204030204" pitchFamily="34" charset="0"/>
                <a:cs typeface="Calibri Light" panose="020F0302020204030204" pitchFamily="34" charset="0"/>
              </a:rPr>
              <a:t> excluded-address 192.168.7.254</a:t>
            </a: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dhcp</a:t>
            </a:r>
            <a:r>
              <a:rPr lang="en-US" sz="1000" dirty="0">
                <a:latin typeface="Calibri Light" panose="020F0302020204030204" pitchFamily="34" charset="0"/>
                <a:cs typeface="Calibri Light" panose="020F0302020204030204" pitchFamily="34" charset="0"/>
              </a:rPr>
              <a:t> excluded-address 192.168.8.1  </a:t>
            </a: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dhcp</a:t>
            </a:r>
            <a:r>
              <a:rPr lang="en-US" sz="1000" dirty="0">
                <a:latin typeface="Calibri Light" panose="020F0302020204030204" pitchFamily="34" charset="0"/>
                <a:cs typeface="Calibri Light" panose="020F0302020204030204" pitchFamily="34" charset="0"/>
              </a:rPr>
              <a:t> excluded-address 192.168.8.254      </a:t>
            </a: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dhcp</a:t>
            </a:r>
            <a:r>
              <a:rPr lang="en-US" sz="1000" dirty="0">
                <a:latin typeface="Calibri Light" panose="020F0302020204030204" pitchFamily="34" charset="0"/>
                <a:cs typeface="Calibri Light" panose="020F0302020204030204" pitchFamily="34" charset="0"/>
              </a:rPr>
              <a:t> pool CG1  </a:t>
            </a:r>
          </a:p>
          <a:p>
            <a:r>
              <a:rPr lang="en-US" sz="1000" dirty="0">
                <a:latin typeface="Calibri Light" panose="020F0302020204030204" pitchFamily="34" charset="0"/>
                <a:cs typeface="Calibri Light" panose="020F0302020204030204" pitchFamily="34" charset="0"/>
              </a:rPr>
              <a:t>  network 192.168.7.0 255.255.255.0</a:t>
            </a:r>
          </a:p>
          <a:p>
            <a:r>
              <a:rPr lang="en-US" sz="1000" dirty="0">
                <a:latin typeface="Calibri Light" panose="020F0302020204030204" pitchFamily="34" charset="0"/>
                <a:cs typeface="Calibri Light" panose="020F0302020204030204" pitchFamily="34" charset="0"/>
              </a:rPr>
              <a:t>  default-router 192.168.7.1 </a:t>
            </a:r>
          </a:p>
          <a:p>
            <a:r>
              <a:rPr lang="en-US" sz="1000" dirty="0">
                <a:latin typeface="Calibri Light" panose="020F0302020204030204" pitchFamily="34" charset="0"/>
                <a:cs typeface="Calibri Light" panose="020F0302020204030204" pitchFamily="34" charset="0"/>
              </a:rPr>
              <a:t>  exit </a:t>
            </a: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dhcp</a:t>
            </a:r>
            <a:r>
              <a:rPr lang="en-US" sz="1000" dirty="0">
                <a:latin typeface="Calibri Light" panose="020F0302020204030204" pitchFamily="34" charset="0"/>
                <a:cs typeface="Calibri Light" panose="020F0302020204030204" pitchFamily="34" charset="0"/>
              </a:rPr>
              <a:t> pool CG2  </a:t>
            </a:r>
          </a:p>
          <a:p>
            <a:r>
              <a:rPr lang="en-US" sz="1000" dirty="0">
                <a:latin typeface="Calibri Light" panose="020F0302020204030204" pitchFamily="34" charset="0"/>
                <a:cs typeface="Calibri Light" panose="020F0302020204030204" pitchFamily="34" charset="0"/>
              </a:rPr>
              <a:t>  network 192.168.8.0 255.255.255.0</a:t>
            </a:r>
          </a:p>
          <a:p>
            <a:r>
              <a:rPr lang="en-US" sz="1000" dirty="0">
                <a:latin typeface="Calibri Light" panose="020F0302020204030204" pitchFamily="34" charset="0"/>
                <a:cs typeface="Calibri Light" panose="020F0302020204030204" pitchFamily="34" charset="0"/>
              </a:rPr>
              <a:t>  default-router 192.168.8.1 </a:t>
            </a:r>
          </a:p>
          <a:p>
            <a:r>
              <a:rPr lang="en-US" sz="1000" dirty="0">
                <a:latin typeface="Calibri Light" panose="020F0302020204030204" pitchFamily="34" charset="0"/>
                <a:cs typeface="Calibri Light" panose="020F0302020204030204" pitchFamily="34" charset="0"/>
              </a:rPr>
              <a:t>  exit </a:t>
            </a:r>
            <a:endParaRPr lang="en-US" sz="1000" dirty="0" smtClean="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16380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9144001" cy="6858000"/>
          </a:xfrm>
        </p:spPr>
      </p:pic>
    </p:spTree>
    <p:extLst>
      <p:ext uri="{BB962C8B-B14F-4D97-AF65-F5344CB8AC3E}">
        <p14:creationId xmlns:p14="http://schemas.microsoft.com/office/powerpoint/2010/main" val="1773510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4" name="CuadroTexto 3"/>
          <p:cNvSpPr txBox="1"/>
          <p:nvPr/>
        </p:nvSpPr>
        <p:spPr>
          <a:xfrm>
            <a:off x="269914" y="1680857"/>
            <a:ext cx="1955495" cy="4431983"/>
          </a:xfrm>
          <a:prstGeom prst="rect">
            <a:avLst/>
          </a:prstGeom>
          <a:noFill/>
        </p:spPr>
        <p:txBody>
          <a:bodyPr wrap="square" rtlCol="0">
            <a:spAutoFit/>
          </a:bodyPr>
          <a:lstStyle/>
          <a:p>
            <a:r>
              <a:rPr lang="fr-FR" sz="1200" b="1" dirty="0" smtClean="0">
                <a:latin typeface="Calibri Light" panose="020F0302020204030204" pitchFamily="34" charset="0"/>
                <a:cs typeface="Calibri Light" panose="020F0302020204030204" pitchFamily="34" charset="0"/>
              </a:rPr>
              <a:t>PE2:</a:t>
            </a:r>
            <a:endParaRPr lang="fr-FR" sz="1200" dirty="0" smtClean="0">
              <a:latin typeface="Calibri Light" panose="020F0302020204030204" pitchFamily="34" charset="0"/>
              <a:cs typeface="Calibri Light" panose="020F0302020204030204" pitchFamily="34" charset="0"/>
            </a:endParaRPr>
          </a:p>
          <a:p>
            <a:r>
              <a:rPr lang="en-US" sz="1000" dirty="0" err="1" smtClean="0">
                <a:latin typeface="Calibri Light" panose="020F0302020204030204" pitchFamily="34" charset="0"/>
                <a:cs typeface="Calibri Light" panose="020F0302020204030204" pitchFamily="34" charset="0"/>
              </a:rPr>
              <a:t>ip</a:t>
            </a:r>
            <a:r>
              <a:rPr lang="en-US" sz="1000" dirty="0" smtClean="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vrf</a:t>
            </a:r>
            <a:r>
              <a:rPr lang="en-US" sz="1000" dirty="0">
                <a:latin typeface="Calibri Light" panose="020F0302020204030204" pitchFamily="34" charset="0"/>
                <a:cs typeface="Calibri Light" panose="020F0302020204030204" pitchFamily="34" charset="0"/>
              </a:rPr>
              <a:t> CG</a:t>
            </a: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rd</a:t>
            </a:r>
            <a:r>
              <a:rPr lang="en-US" sz="1000" dirty="0">
                <a:latin typeface="Calibri Light" panose="020F0302020204030204" pitchFamily="34" charset="0"/>
                <a:cs typeface="Calibri Light" panose="020F0302020204030204" pitchFamily="34" charset="0"/>
              </a:rPr>
              <a:t> 65533:200</a:t>
            </a:r>
          </a:p>
          <a:p>
            <a:r>
              <a:rPr lang="en-US" sz="1000" dirty="0">
                <a:latin typeface="Calibri Light" panose="020F0302020204030204" pitchFamily="34" charset="0"/>
                <a:cs typeface="Calibri Light" panose="020F0302020204030204" pitchFamily="34" charset="0"/>
              </a:rPr>
              <a:t>  route-target 200:200</a:t>
            </a:r>
          </a:p>
          <a:p>
            <a:r>
              <a:rPr lang="en-US" sz="1000" dirty="0">
                <a:latin typeface="Calibri Light" panose="020F0302020204030204" pitchFamily="34" charset="0"/>
                <a:cs typeface="Calibri Light" panose="020F0302020204030204" pitchFamily="34" charset="0"/>
              </a:rPr>
              <a:t>  exit</a:t>
            </a:r>
            <a:endParaRPr lang="fr-FR" sz="1000" dirty="0" smtClean="0">
              <a:latin typeface="Calibri Light" panose="020F0302020204030204" pitchFamily="34" charset="0"/>
              <a:cs typeface="Calibri Light" panose="020F0302020204030204" pitchFamily="34" charset="0"/>
            </a:endParaRPr>
          </a:p>
          <a:p>
            <a:endParaRPr lang="fr-FR" sz="1000" dirty="0" smtClean="0">
              <a:latin typeface="Calibri Light" panose="020F0302020204030204" pitchFamily="34" charset="0"/>
              <a:cs typeface="Calibri Light" panose="020F0302020204030204" pitchFamily="34" charset="0"/>
            </a:endParaRPr>
          </a:p>
          <a:p>
            <a:r>
              <a:rPr lang="fr-FR" sz="1000" dirty="0">
                <a:latin typeface="Calibri Light" panose="020F0302020204030204" pitchFamily="34" charset="0"/>
                <a:cs typeface="Calibri Light" panose="020F0302020204030204" pitchFamily="34" charset="0"/>
              </a:rPr>
              <a:t>interface tunnel1</a:t>
            </a:r>
          </a:p>
          <a:p>
            <a:r>
              <a:rPr lang="fr-FR" sz="1000" dirty="0" err="1">
                <a:latin typeface="Calibri Light" panose="020F0302020204030204" pitchFamily="34" charset="0"/>
                <a:cs typeface="Calibri Light" panose="020F0302020204030204" pitchFamily="34" charset="0"/>
              </a:rPr>
              <a:t>ip</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vrf</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forwarding</a:t>
            </a:r>
            <a:r>
              <a:rPr lang="fr-FR" sz="1000" dirty="0">
                <a:latin typeface="Calibri Light" panose="020F0302020204030204" pitchFamily="34" charset="0"/>
                <a:cs typeface="Calibri Light" panose="020F0302020204030204" pitchFamily="34" charset="0"/>
              </a:rPr>
              <a:t> CG</a:t>
            </a:r>
          </a:p>
          <a:p>
            <a:r>
              <a:rPr lang="fr-FR" sz="1000" dirty="0" err="1">
                <a:latin typeface="Calibri Light" panose="020F0302020204030204" pitchFamily="34" charset="0"/>
                <a:cs typeface="Calibri Light" panose="020F0302020204030204" pitchFamily="34" charset="0"/>
              </a:rPr>
              <a:t>ip</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address</a:t>
            </a:r>
            <a:r>
              <a:rPr lang="fr-FR" sz="1000" dirty="0">
                <a:latin typeface="Calibri Light" panose="020F0302020204030204" pitchFamily="34" charset="0"/>
                <a:cs typeface="Calibri Light" panose="020F0302020204030204" pitchFamily="34" charset="0"/>
              </a:rPr>
              <a:t> 172.16.1.2 255.255.255.0</a:t>
            </a:r>
          </a:p>
          <a:p>
            <a:r>
              <a:rPr lang="fr-FR" sz="1000" dirty="0" err="1">
                <a:latin typeface="Calibri Light" panose="020F0302020204030204" pitchFamily="34" charset="0"/>
                <a:cs typeface="Calibri Light" panose="020F0302020204030204" pitchFamily="34" charset="0"/>
              </a:rPr>
              <a:t>ip</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mtu</a:t>
            </a:r>
            <a:r>
              <a:rPr lang="fr-FR" sz="1000" dirty="0">
                <a:latin typeface="Calibri Light" panose="020F0302020204030204" pitchFamily="34" charset="0"/>
                <a:cs typeface="Calibri Light" panose="020F0302020204030204" pitchFamily="34" charset="0"/>
              </a:rPr>
              <a:t> 1400</a:t>
            </a:r>
          </a:p>
          <a:p>
            <a:r>
              <a:rPr lang="fr-FR" sz="1000" dirty="0" err="1">
                <a:latin typeface="Calibri Light" panose="020F0302020204030204" pitchFamily="34" charset="0"/>
                <a:cs typeface="Calibri Light" panose="020F0302020204030204" pitchFamily="34" charset="0"/>
              </a:rPr>
              <a:t>ip</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tcp</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adjust</a:t>
            </a:r>
            <a:r>
              <a:rPr lang="fr-FR" sz="1000" dirty="0">
                <a:latin typeface="Calibri Light" panose="020F0302020204030204" pitchFamily="34" charset="0"/>
                <a:cs typeface="Calibri Light" panose="020F0302020204030204" pitchFamily="34" charset="0"/>
              </a:rPr>
              <a:t>-mss 1360</a:t>
            </a:r>
          </a:p>
          <a:p>
            <a:r>
              <a:rPr lang="fr-FR" sz="1000" dirty="0">
                <a:latin typeface="Calibri Light" panose="020F0302020204030204" pitchFamily="34" charset="0"/>
                <a:cs typeface="Calibri Light" panose="020F0302020204030204" pitchFamily="34" charset="0"/>
              </a:rPr>
              <a:t>tunnel source 3.3.3.3</a:t>
            </a:r>
          </a:p>
          <a:p>
            <a:r>
              <a:rPr lang="fr-FR" sz="1000" dirty="0">
                <a:latin typeface="Calibri Light" panose="020F0302020204030204" pitchFamily="34" charset="0"/>
                <a:cs typeface="Calibri Light" panose="020F0302020204030204" pitchFamily="34" charset="0"/>
              </a:rPr>
              <a:t>tunnel destination 2.2.2.2</a:t>
            </a:r>
          </a:p>
          <a:p>
            <a:r>
              <a:rPr lang="fr-FR" sz="1000" dirty="0">
                <a:latin typeface="Calibri Light" panose="020F0302020204030204" pitchFamily="34" charset="0"/>
                <a:cs typeface="Calibri Light" panose="020F0302020204030204" pitchFamily="34" charset="0"/>
              </a:rPr>
              <a:t>exit</a:t>
            </a:r>
          </a:p>
          <a:p>
            <a:endParaRPr lang="fr-FR" sz="1000" dirty="0">
              <a:latin typeface="Calibri Light" panose="020F0302020204030204" pitchFamily="34" charset="0"/>
              <a:cs typeface="Calibri Light" panose="020F0302020204030204" pitchFamily="34" charset="0"/>
            </a:endParaRPr>
          </a:p>
          <a:p>
            <a:r>
              <a:rPr lang="fr-FR" sz="1000" dirty="0">
                <a:latin typeface="Calibri Light" panose="020F0302020204030204" pitchFamily="34" charset="0"/>
                <a:cs typeface="Calibri Light" panose="020F0302020204030204" pitchFamily="34" charset="0"/>
              </a:rPr>
              <a:t>frame-</a:t>
            </a:r>
            <a:r>
              <a:rPr lang="fr-FR" sz="1000" dirty="0" err="1">
                <a:latin typeface="Calibri Light" panose="020F0302020204030204" pitchFamily="34" charset="0"/>
                <a:cs typeface="Calibri Light" panose="020F0302020204030204" pitchFamily="34" charset="0"/>
              </a:rPr>
              <a:t>relay</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switching</a:t>
            </a:r>
            <a:endParaRPr lang="fr-FR" sz="1000" dirty="0">
              <a:latin typeface="Calibri Light" panose="020F0302020204030204" pitchFamily="34" charset="0"/>
              <a:cs typeface="Calibri Light" panose="020F0302020204030204" pitchFamily="34" charset="0"/>
            </a:endParaRPr>
          </a:p>
          <a:p>
            <a:endParaRPr lang="fr-FR" sz="1000" dirty="0">
              <a:latin typeface="Calibri Light" panose="020F0302020204030204" pitchFamily="34" charset="0"/>
              <a:cs typeface="Calibri Light" panose="020F0302020204030204" pitchFamily="34" charset="0"/>
            </a:endParaRPr>
          </a:p>
          <a:p>
            <a:r>
              <a:rPr lang="fr-FR" sz="1000" dirty="0">
                <a:latin typeface="Calibri Light" panose="020F0302020204030204" pitchFamily="34" charset="0"/>
                <a:cs typeface="Calibri Light" panose="020F0302020204030204" pitchFamily="34" charset="0"/>
              </a:rPr>
              <a:t>interface Serial1/0</a:t>
            </a:r>
          </a:p>
          <a:p>
            <a:r>
              <a:rPr lang="fr-FR" sz="1000" dirty="0">
                <a:latin typeface="Calibri Light" panose="020F0302020204030204" pitchFamily="34" charset="0"/>
                <a:cs typeface="Calibri Light" panose="020F0302020204030204" pitchFamily="34" charset="0"/>
              </a:rPr>
              <a:t>encapsulation frame-</a:t>
            </a:r>
            <a:r>
              <a:rPr lang="fr-FR" sz="1000" dirty="0" err="1">
                <a:latin typeface="Calibri Light" panose="020F0302020204030204" pitchFamily="34" charset="0"/>
                <a:cs typeface="Calibri Light" panose="020F0302020204030204" pitchFamily="34" charset="0"/>
              </a:rPr>
              <a:t>relay</a:t>
            </a:r>
            <a:endParaRPr lang="fr-FR" sz="1000" dirty="0">
              <a:latin typeface="Calibri Light" panose="020F0302020204030204" pitchFamily="34" charset="0"/>
              <a:cs typeface="Calibri Light" panose="020F0302020204030204" pitchFamily="34" charset="0"/>
            </a:endParaRPr>
          </a:p>
          <a:p>
            <a:r>
              <a:rPr lang="fr-FR" sz="1000" dirty="0" err="1">
                <a:latin typeface="Calibri Light" panose="020F0302020204030204" pitchFamily="34" charset="0"/>
                <a:cs typeface="Calibri Light" panose="020F0302020204030204" pitchFamily="34" charset="0"/>
              </a:rPr>
              <a:t>ip</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vrf</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forwarding</a:t>
            </a:r>
            <a:r>
              <a:rPr lang="fr-FR" sz="1000" dirty="0">
                <a:latin typeface="Calibri Light" panose="020F0302020204030204" pitchFamily="34" charset="0"/>
                <a:cs typeface="Calibri Light" panose="020F0302020204030204" pitchFamily="34" charset="0"/>
              </a:rPr>
              <a:t> CG</a:t>
            </a:r>
          </a:p>
          <a:p>
            <a:r>
              <a:rPr lang="fr-FR" sz="1000" dirty="0" err="1">
                <a:latin typeface="Calibri Light" panose="020F0302020204030204" pitchFamily="34" charset="0"/>
                <a:cs typeface="Calibri Light" panose="020F0302020204030204" pitchFamily="34" charset="0"/>
              </a:rPr>
              <a:t>clock</a:t>
            </a:r>
            <a:r>
              <a:rPr lang="fr-FR" sz="1000" dirty="0">
                <a:latin typeface="Calibri Light" panose="020F0302020204030204" pitchFamily="34" charset="0"/>
                <a:cs typeface="Calibri Light" panose="020F0302020204030204" pitchFamily="34" charset="0"/>
              </a:rPr>
              <a:t> rate 64000</a:t>
            </a:r>
          </a:p>
          <a:p>
            <a:r>
              <a:rPr lang="fr-FR" sz="1000" dirty="0">
                <a:latin typeface="Calibri Light" panose="020F0302020204030204" pitchFamily="34" charset="0"/>
                <a:cs typeface="Calibri Light" panose="020F0302020204030204" pitchFamily="34" charset="0"/>
              </a:rPr>
              <a:t>no sh</a:t>
            </a:r>
          </a:p>
          <a:p>
            <a:r>
              <a:rPr lang="fr-FR" sz="1000" dirty="0">
                <a:latin typeface="Calibri Light" panose="020F0302020204030204" pitchFamily="34" charset="0"/>
                <a:cs typeface="Calibri Light" panose="020F0302020204030204" pitchFamily="34" charset="0"/>
              </a:rPr>
              <a:t>frame-</a:t>
            </a:r>
            <a:r>
              <a:rPr lang="fr-FR" sz="1000" dirty="0" err="1">
                <a:latin typeface="Calibri Light" panose="020F0302020204030204" pitchFamily="34" charset="0"/>
                <a:cs typeface="Calibri Light" panose="020F0302020204030204" pitchFamily="34" charset="0"/>
              </a:rPr>
              <a:t>relay</a:t>
            </a:r>
            <a:r>
              <a:rPr lang="fr-FR" sz="1000" dirty="0">
                <a:latin typeface="Calibri Light" panose="020F0302020204030204" pitchFamily="34" charset="0"/>
                <a:cs typeface="Calibri Light" panose="020F0302020204030204" pitchFamily="34" charset="0"/>
              </a:rPr>
              <a:t> </a:t>
            </a:r>
            <a:r>
              <a:rPr lang="fr-FR" sz="1000" dirty="0" err="1">
                <a:latin typeface="Calibri Light" panose="020F0302020204030204" pitchFamily="34" charset="0"/>
                <a:cs typeface="Calibri Light" panose="020F0302020204030204" pitchFamily="34" charset="0"/>
              </a:rPr>
              <a:t>intf</a:t>
            </a:r>
            <a:r>
              <a:rPr lang="fr-FR" sz="1000" dirty="0">
                <a:latin typeface="Calibri Light" panose="020F0302020204030204" pitchFamily="34" charset="0"/>
                <a:cs typeface="Calibri Light" panose="020F0302020204030204" pitchFamily="34" charset="0"/>
              </a:rPr>
              <a:t>-type </a:t>
            </a:r>
            <a:r>
              <a:rPr lang="fr-FR" sz="1000" dirty="0" err="1">
                <a:latin typeface="Calibri Light" panose="020F0302020204030204" pitchFamily="34" charset="0"/>
                <a:cs typeface="Calibri Light" panose="020F0302020204030204" pitchFamily="34" charset="0"/>
              </a:rPr>
              <a:t>dce</a:t>
            </a:r>
            <a:endParaRPr lang="fr-FR" sz="1000" dirty="0">
              <a:latin typeface="Calibri Light" panose="020F0302020204030204" pitchFamily="34" charset="0"/>
              <a:cs typeface="Calibri Light" panose="020F0302020204030204" pitchFamily="34" charset="0"/>
            </a:endParaRPr>
          </a:p>
          <a:p>
            <a:r>
              <a:rPr lang="fr-FR" sz="1000" dirty="0">
                <a:latin typeface="Calibri Light" panose="020F0302020204030204" pitchFamily="34" charset="0"/>
                <a:cs typeface="Calibri Light" panose="020F0302020204030204" pitchFamily="34" charset="0"/>
              </a:rPr>
              <a:t>frame-</a:t>
            </a:r>
            <a:r>
              <a:rPr lang="fr-FR" sz="1000" dirty="0" err="1">
                <a:latin typeface="Calibri Light" panose="020F0302020204030204" pitchFamily="34" charset="0"/>
                <a:cs typeface="Calibri Light" panose="020F0302020204030204" pitchFamily="34" charset="0"/>
              </a:rPr>
              <a:t>relay</a:t>
            </a:r>
            <a:r>
              <a:rPr lang="fr-FR" sz="1000" dirty="0">
                <a:latin typeface="Calibri Light" panose="020F0302020204030204" pitchFamily="34" charset="0"/>
                <a:cs typeface="Calibri Light" panose="020F0302020204030204" pitchFamily="34" charset="0"/>
              </a:rPr>
              <a:t> route 201 interface Tunnel1 112</a:t>
            </a:r>
          </a:p>
          <a:p>
            <a:r>
              <a:rPr lang="fr-FR" sz="1000" dirty="0">
                <a:latin typeface="Calibri Light" panose="020F0302020204030204" pitchFamily="34" charset="0"/>
                <a:cs typeface="Calibri Light" panose="020F0302020204030204" pitchFamily="34" charset="0"/>
              </a:rPr>
              <a:t>exit</a:t>
            </a:r>
          </a:p>
          <a:p>
            <a:endParaRPr lang="fr-FR" sz="1000" dirty="0" smtClean="0">
              <a:latin typeface="Calibri Light" panose="020F0302020204030204" pitchFamily="34" charset="0"/>
              <a:cs typeface="Calibri Light" panose="020F0302020204030204" pitchFamily="34" charset="0"/>
            </a:endParaRPr>
          </a:p>
        </p:txBody>
      </p:sp>
      <p:sp>
        <p:nvSpPr>
          <p:cNvPr id="7" name="CuadroTexto 6"/>
          <p:cNvSpPr txBox="1"/>
          <p:nvPr/>
        </p:nvSpPr>
        <p:spPr>
          <a:xfrm>
            <a:off x="2225409" y="1537403"/>
            <a:ext cx="2269476" cy="2739211"/>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CG2:</a:t>
            </a:r>
            <a:endParaRPr lang="en-US" sz="1000" dirty="0" smtClean="0">
              <a:latin typeface="Calibri Light" panose="020F0302020204030204" pitchFamily="34" charset="0"/>
              <a:cs typeface="Calibri Light" panose="020F0302020204030204" pitchFamily="34" charset="0"/>
            </a:endParaRPr>
          </a:p>
          <a:p>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s0/2/0</a:t>
            </a:r>
          </a:p>
          <a:p>
            <a:r>
              <a:rPr lang="en-US" sz="1000" dirty="0">
                <a:latin typeface="Calibri Light" panose="020F0302020204030204" pitchFamily="34" charset="0"/>
                <a:cs typeface="Calibri Light" panose="020F0302020204030204" pitchFamily="34" charset="0"/>
              </a:rPr>
              <a:t>encapsulation frame-relay</a:t>
            </a:r>
          </a:p>
          <a:p>
            <a:r>
              <a:rPr lang="en-US" sz="1000" dirty="0">
                <a:latin typeface="Calibri Light" panose="020F0302020204030204" pitchFamily="34" charset="0"/>
                <a:cs typeface="Calibri Light" panose="020F0302020204030204" pitchFamily="34" charset="0"/>
              </a:rPr>
              <a:t>no </a:t>
            </a:r>
            <a:r>
              <a:rPr lang="en-US" sz="1000" dirty="0" err="1">
                <a:latin typeface="Calibri Light" panose="020F0302020204030204" pitchFamily="34" charset="0"/>
                <a:cs typeface="Calibri Light" panose="020F0302020204030204" pitchFamily="34" charset="0"/>
              </a:rPr>
              <a:t>sh</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exit</a:t>
            </a:r>
          </a:p>
          <a:p>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s0/2/0 </a:t>
            </a:r>
          </a:p>
          <a:p>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add 172.16.2.2 255.255.255.0</a:t>
            </a:r>
          </a:p>
          <a:p>
            <a:r>
              <a:rPr lang="en-US" sz="1000" dirty="0">
                <a:latin typeface="Calibri Light" panose="020F0302020204030204" pitchFamily="34" charset="0"/>
                <a:cs typeface="Calibri Light" panose="020F0302020204030204" pitchFamily="34" charset="0"/>
              </a:rPr>
              <a:t>frame-relay map </a:t>
            </a:r>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172.16.2.1 201 broadcast</a:t>
            </a:r>
          </a:p>
          <a:p>
            <a:r>
              <a:rPr lang="en-US" sz="1000" dirty="0">
                <a:latin typeface="Calibri Light" panose="020F0302020204030204" pitchFamily="34" charset="0"/>
                <a:cs typeface="Calibri Light" panose="020F0302020204030204" pitchFamily="34" charset="0"/>
              </a:rPr>
              <a:t>exit</a:t>
            </a:r>
          </a:p>
          <a:p>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f0/0</a:t>
            </a:r>
          </a:p>
          <a:p>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add 192.168.8.1 255.255.255.0</a:t>
            </a:r>
          </a:p>
          <a:p>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nat</a:t>
            </a:r>
            <a:r>
              <a:rPr lang="en-US" sz="1000" dirty="0">
                <a:latin typeface="Calibri Light" panose="020F0302020204030204" pitchFamily="34" charset="0"/>
                <a:cs typeface="Calibri Light" panose="020F0302020204030204" pitchFamily="34" charset="0"/>
              </a:rPr>
              <a:t> inside</a:t>
            </a:r>
          </a:p>
          <a:p>
            <a:r>
              <a:rPr lang="en-US" sz="1000" dirty="0">
                <a:latin typeface="Calibri Light" panose="020F0302020204030204" pitchFamily="34" charset="0"/>
                <a:cs typeface="Calibri Light" panose="020F0302020204030204" pitchFamily="34" charset="0"/>
              </a:rPr>
              <a:t>no </a:t>
            </a:r>
            <a:r>
              <a:rPr lang="en-US" sz="1000" dirty="0" err="1">
                <a:latin typeface="Calibri Light" panose="020F0302020204030204" pitchFamily="34" charset="0"/>
                <a:cs typeface="Calibri Light" panose="020F0302020204030204" pitchFamily="34" charset="0"/>
              </a:rPr>
              <a:t>keepalive</a:t>
            </a:r>
            <a:endParaRPr lang="en-US" sz="1000" dirty="0">
              <a:latin typeface="Calibri Light" panose="020F0302020204030204" pitchFamily="34" charset="0"/>
              <a:cs typeface="Calibri Light" panose="020F0302020204030204" pitchFamily="34" charset="0"/>
            </a:endParaRPr>
          </a:p>
          <a:p>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helper-address 172.16.2.1</a:t>
            </a:r>
          </a:p>
          <a:p>
            <a:r>
              <a:rPr lang="en-US" sz="1000" dirty="0">
                <a:latin typeface="Calibri Light" panose="020F0302020204030204" pitchFamily="34" charset="0"/>
                <a:cs typeface="Calibri Light" panose="020F0302020204030204" pitchFamily="34" charset="0"/>
              </a:rPr>
              <a:t>no </a:t>
            </a:r>
            <a:r>
              <a:rPr lang="en-US" sz="1000" dirty="0" err="1" smtClean="0">
                <a:latin typeface="Calibri Light" panose="020F0302020204030204" pitchFamily="34" charset="0"/>
                <a:cs typeface="Calibri Light" panose="020F0302020204030204" pitchFamily="34" charset="0"/>
              </a:rPr>
              <a:t>sh</a:t>
            </a:r>
            <a:endParaRPr lang="en-US" sz="1000" dirty="0" smtClean="0">
              <a:latin typeface="Calibri Light" panose="020F0302020204030204" pitchFamily="34" charset="0"/>
              <a:cs typeface="Calibri Light" panose="020F0302020204030204" pitchFamily="34" charset="0"/>
            </a:endParaRPr>
          </a:p>
          <a:p>
            <a:r>
              <a:rPr lang="en-US" sz="1000" dirty="0" smtClean="0">
                <a:latin typeface="Calibri Light" panose="020F0302020204030204" pitchFamily="34" charset="0"/>
                <a:cs typeface="Calibri Light" panose="020F0302020204030204" pitchFamily="34" charset="0"/>
              </a:rPr>
              <a:t>exit</a:t>
            </a:r>
            <a:endParaRPr lang="es-EC" sz="1200" dirty="0" smtClean="0">
              <a:latin typeface="Calibri Light" panose="020F0302020204030204" pitchFamily="34" charset="0"/>
              <a:cs typeface="Calibri Light" panose="020F0302020204030204" pitchFamily="34" charset="0"/>
            </a:endParaRPr>
          </a:p>
        </p:txBody>
      </p:sp>
      <p:sp>
        <p:nvSpPr>
          <p:cNvPr id="8" name="CuadroTexto 7"/>
          <p:cNvSpPr txBox="1"/>
          <p:nvPr/>
        </p:nvSpPr>
        <p:spPr>
          <a:xfrm>
            <a:off x="2170326" y="4275284"/>
            <a:ext cx="2719398" cy="2616101"/>
          </a:xfrm>
          <a:prstGeom prst="rect">
            <a:avLst/>
          </a:prstGeom>
          <a:noFill/>
        </p:spPr>
        <p:txBody>
          <a:bodyPr wrap="square" rtlCol="0">
            <a:spAutoFit/>
          </a:bodyPr>
          <a:lstStyle/>
          <a:p>
            <a:r>
              <a:rPr lang="en-US" sz="1200" b="1" dirty="0" smtClean="0">
                <a:latin typeface="Calibri Light" panose="020F0302020204030204" pitchFamily="34" charset="0"/>
                <a:cs typeface="Calibri Light" panose="020F0302020204030204" pitchFamily="34" charset="0"/>
              </a:rPr>
              <a:t>CG2:</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access-list 2 permit </a:t>
            </a:r>
            <a:r>
              <a:rPr lang="en-US" sz="1000" dirty="0" smtClean="0">
                <a:latin typeface="Calibri Light" panose="020F0302020204030204" pitchFamily="34" charset="0"/>
                <a:cs typeface="Calibri Light" panose="020F0302020204030204" pitchFamily="34" charset="0"/>
              </a:rPr>
              <a:t>192.168.8.0 0.0.0.255</a:t>
            </a:r>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t>
            </a:r>
            <a:r>
              <a:rPr lang="en-US" sz="1000" dirty="0" err="1" smtClean="0">
                <a:latin typeface="Calibri Light" panose="020F0302020204030204" pitchFamily="34" charset="0"/>
                <a:cs typeface="Calibri Light" panose="020F0302020204030204" pitchFamily="34" charset="0"/>
              </a:rPr>
              <a:t>ip</a:t>
            </a:r>
            <a:r>
              <a:rPr lang="en-US" sz="1000" dirty="0" smtClean="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nat</a:t>
            </a:r>
            <a:r>
              <a:rPr lang="en-US" sz="1000" dirty="0">
                <a:latin typeface="Calibri Light" panose="020F0302020204030204" pitchFamily="34" charset="0"/>
                <a:cs typeface="Calibri Light" panose="020F0302020204030204" pitchFamily="34" charset="0"/>
              </a:rPr>
              <a:t> inside source list 2 interface f0/1 </a:t>
            </a:r>
            <a:r>
              <a:rPr lang="en-US" sz="1000" dirty="0" smtClean="0">
                <a:latin typeface="Calibri Light" panose="020F0302020204030204" pitchFamily="34" charset="0"/>
                <a:cs typeface="Calibri Light" panose="020F0302020204030204" pitchFamily="34" charset="0"/>
              </a:rPr>
              <a:t>overload</a:t>
            </a:r>
          </a:p>
          <a:p>
            <a:endParaRPr lang="en-US" sz="1000" dirty="0" smtClean="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access-list 80 remark ACL DE LAN CG1</a:t>
            </a:r>
          </a:p>
          <a:p>
            <a:r>
              <a:rPr lang="en-US" sz="1000" dirty="0">
                <a:latin typeface="Calibri Light" panose="020F0302020204030204" pitchFamily="34" charset="0"/>
                <a:cs typeface="Calibri Light" panose="020F0302020204030204" pitchFamily="34" charset="0"/>
              </a:rPr>
              <a:t>access-list 80 deny 169.254.0.0 0.0.255.255 log</a:t>
            </a:r>
          </a:p>
          <a:p>
            <a:r>
              <a:rPr lang="en-US" sz="1000" dirty="0">
                <a:latin typeface="Calibri Light" panose="020F0302020204030204" pitchFamily="34" charset="0"/>
                <a:cs typeface="Calibri Light" panose="020F0302020204030204" pitchFamily="34" charset="0"/>
              </a:rPr>
              <a:t>access-list 80 deny 154.10.20.0 0.0.255.255 log</a:t>
            </a:r>
          </a:p>
          <a:p>
            <a:r>
              <a:rPr lang="en-US" sz="1000" dirty="0">
                <a:latin typeface="Calibri Light" panose="020F0302020204030204" pitchFamily="34" charset="0"/>
                <a:cs typeface="Calibri Light" panose="020F0302020204030204" pitchFamily="34" charset="0"/>
              </a:rPr>
              <a:t>access-list 80 deny 142.10.10.0 0.0.0.255 log</a:t>
            </a:r>
          </a:p>
          <a:p>
            <a:r>
              <a:rPr lang="en-US" sz="1000" dirty="0">
                <a:latin typeface="Calibri Light" panose="020F0302020204030204" pitchFamily="34" charset="0"/>
                <a:cs typeface="Calibri Light" panose="020F0302020204030204" pitchFamily="34" charset="0"/>
              </a:rPr>
              <a:t>access-list 80 permit any </a:t>
            </a:r>
            <a:endParaRPr lang="en-US" sz="1000" dirty="0" smtClean="0">
              <a:latin typeface="Calibri Light" panose="020F0302020204030204" pitchFamily="34" charset="0"/>
              <a:cs typeface="Calibri Light" panose="020F0302020204030204" pitchFamily="34" charset="0"/>
            </a:endParaRPr>
          </a:p>
          <a:p>
            <a:endParaRPr lang="en-US" sz="1000" dirty="0">
              <a:latin typeface="Calibri Light" panose="020F0302020204030204" pitchFamily="34" charset="0"/>
              <a:cs typeface="Calibri Light" panose="020F0302020204030204" pitchFamily="34" charset="0"/>
            </a:endParaRPr>
          </a:p>
          <a:p>
            <a:r>
              <a:rPr lang="en-US" sz="1000" dirty="0">
                <a:latin typeface="Calibri Light" panose="020F0302020204030204" pitchFamily="34" charset="0"/>
                <a:cs typeface="Calibri Light" panose="020F0302020204030204" pitchFamily="34" charset="0"/>
              </a:rPr>
              <a:t> </a:t>
            </a:r>
            <a:r>
              <a:rPr lang="en-US" sz="1000" dirty="0" err="1">
                <a:latin typeface="Calibri Light" panose="020F0302020204030204" pitchFamily="34" charset="0"/>
                <a:cs typeface="Calibri Light" panose="020F0302020204030204" pitchFamily="34" charset="0"/>
              </a:rPr>
              <a:t>int</a:t>
            </a:r>
            <a:r>
              <a:rPr lang="en-US" sz="1000" dirty="0">
                <a:latin typeface="Calibri Light" panose="020F0302020204030204" pitchFamily="34" charset="0"/>
                <a:cs typeface="Calibri Light" panose="020F0302020204030204" pitchFamily="34" charset="0"/>
              </a:rPr>
              <a:t> f0/0</a:t>
            </a:r>
          </a:p>
          <a:p>
            <a:r>
              <a:rPr lang="en-US" sz="1000" dirty="0" err="1">
                <a:latin typeface="Calibri Light" panose="020F0302020204030204" pitchFamily="34" charset="0"/>
                <a:cs typeface="Calibri Light" panose="020F0302020204030204" pitchFamily="34" charset="0"/>
              </a:rPr>
              <a:t>ip</a:t>
            </a:r>
            <a:r>
              <a:rPr lang="en-US" sz="1000" dirty="0">
                <a:latin typeface="Calibri Light" panose="020F0302020204030204" pitchFamily="34" charset="0"/>
                <a:cs typeface="Calibri Light" panose="020F0302020204030204" pitchFamily="34" charset="0"/>
              </a:rPr>
              <a:t> access-group 80 out</a:t>
            </a:r>
          </a:p>
          <a:p>
            <a:r>
              <a:rPr lang="en-US" sz="1000" dirty="0">
                <a:latin typeface="Calibri Light" panose="020F0302020204030204" pitchFamily="34" charset="0"/>
                <a:cs typeface="Calibri Light" panose="020F0302020204030204" pitchFamily="34" charset="0"/>
              </a:rPr>
              <a:t>exit</a:t>
            </a:r>
          </a:p>
          <a:p>
            <a:endParaRPr lang="en-US" sz="1000" dirty="0">
              <a:latin typeface="Calibri Light" panose="020F0302020204030204" pitchFamily="34" charset="0"/>
              <a:cs typeface="Calibri Light" panose="020F0302020204030204" pitchFamily="34" charset="0"/>
            </a:endParaRPr>
          </a:p>
          <a:p>
            <a:endParaRPr lang="en-US" sz="1000" dirty="0">
              <a:latin typeface="Calibri Light" panose="020F0302020204030204" pitchFamily="34" charset="0"/>
              <a:cs typeface="Calibri Light" panose="020F0302020204030204" pitchFamily="34" charset="0"/>
            </a:endParaRPr>
          </a:p>
          <a:p>
            <a:endParaRPr lang="es-EC" sz="1200" dirty="0">
              <a:latin typeface="Calibri Light" panose="020F0302020204030204" pitchFamily="34" charset="0"/>
              <a:cs typeface="Calibri Light" panose="020F030202020403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24" y="2625138"/>
            <a:ext cx="3899124" cy="2364362"/>
          </a:xfrm>
          <a:prstGeom prst="rect">
            <a:avLst/>
          </a:prstGeom>
        </p:spPr>
      </p:pic>
    </p:spTree>
    <p:extLst>
      <p:ext uri="{BB962C8B-B14F-4D97-AF65-F5344CB8AC3E}">
        <p14:creationId xmlns:p14="http://schemas.microsoft.com/office/powerpoint/2010/main" val="591916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18544" y="1600200"/>
            <a:ext cx="3468255" cy="4525963"/>
          </a:xfrm>
        </p:spPr>
        <p:txBody>
          <a:bodyPr anchor="ctr">
            <a:normAutofit/>
          </a:bodyPr>
          <a:lstStyle/>
          <a:p>
            <a:pPr marL="0" indent="0" algn="ctr">
              <a:buNone/>
            </a:pPr>
            <a:r>
              <a:rPr lang="es-EC" sz="2000" dirty="0">
                <a:latin typeface="Calibri Light" panose="020F0302020204030204" pitchFamily="34" charset="0"/>
                <a:cs typeface="Calibri Light" panose="020F0302020204030204" pitchFamily="34" charset="0"/>
              </a:rPr>
              <a:t>Para proteger al servidor de monitoreo se ha configurado un firewall con iptables que permita solo el tráfico de entrada de las redes de los clientes, asegurando así los datos almacenados ante posibles ataques</a:t>
            </a:r>
            <a:r>
              <a:rPr lang="es-EC" sz="2000" dirty="0" smtClean="0">
                <a:latin typeface="Calibri Light" panose="020F0302020204030204" pitchFamily="34" charset="0"/>
                <a:cs typeface="Calibri Light" panose="020F0302020204030204" pitchFamily="34" charset="0"/>
              </a:rPr>
              <a:t>.</a:t>
            </a:r>
          </a:p>
          <a:p>
            <a:pPr marL="0" indent="0" algn="ctr">
              <a:buNone/>
            </a:pPr>
            <a:endParaRPr lang="es-EC" sz="2000" dirty="0">
              <a:latin typeface="Calibri Light" panose="020F0302020204030204" pitchFamily="34" charset="0"/>
              <a:cs typeface="Calibri Light" panose="020F0302020204030204" pitchFamily="34" charset="0"/>
            </a:endParaRPr>
          </a:p>
        </p:txBody>
      </p:sp>
      <p:sp>
        <p:nvSpPr>
          <p:cNvPr id="4" name="CuadroTexto 3"/>
          <p:cNvSpPr txBox="1"/>
          <p:nvPr/>
        </p:nvSpPr>
        <p:spPr>
          <a:xfrm>
            <a:off x="1588655" y="487074"/>
            <a:ext cx="7190509" cy="584775"/>
          </a:xfrm>
          <a:prstGeom prst="rect">
            <a:avLst/>
          </a:prstGeom>
          <a:solidFill>
            <a:schemeClr val="bg1">
              <a:lumMod val="50000"/>
              <a:alpha val="56078"/>
            </a:schemeClr>
          </a:solidFill>
          <a:ln>
            <a:noFill/>
          </a:ln>
        </p:spPr>
        <p:txBody>
          <a:bodyPr wrap="square" rtlCol="0">
            <a:spAutoFit/>
          </a:bodyPr>
          <a:lstStyle>
            <a:defPPr>
              <a:defRPr lang="en-US"/>
            </a:defPPr>
            <a:lvl1pPr algn="ctr">
              <a:defRPr sz="3600" b="1">
                <a:solidFill>
                  <a:schemeClr val="bg1"/>
                </a:solidFill>
                <a:effectLst>
                  <a:outerShdw blurRad="63500" sx="102000" sy="102000" algn="ctr" rotWithShape="0">
                    <a:prstClr val="black">
                      <a:alpha val="40000"/>
                    </a:prstClr>
                  </a:outerShdw>
                </a:effectLst>
                <a:latin typeface="Impact" panose="020B0806030902050204" pitchFamily="34" charset="0"/>
              </a:defRPr>
            </a:lvl1pPr>
          </a:lstStyle>
          <a:p>
            <a:r>
              <a:rPr lang="es-EC" sz="3200" dirty="0"/>
              <a:t>CONFIGURACIÓN SERVICIO DE SEGURIDAD</a:t>
            </a:r>
            <a:endParaRPr lang="es-EC" sz="3200" dirty="0"/>
          </a:p>
        </p:txBody>
      </p:sp>
      <p:pic>
        <p:nvPicPr>
          <p:cNvPr id="2" name="Imagen 1"/>
          <p:cNvPicPr>
            <a:picLocks noChangeAspect="1"/>
          </p:cNvPicPr>
          <p:nvPr/>
        </p:nvPicPr>
        <p:blipFill>
          <a:blip r:embed="rId2"/>
          <a:stretch>
            <a:fillRect/>
          </a:stretch>
        </p:blipFill>
        <p:spPr>
          <a:xfrm>
            <a:off x="789753" y="1401707"/>
            <a:ext cx="4313294" cy="4922947"/>
          </a:xfrm>
          <a:prstGeom prst="rect">
            <a:avLst/>
          </a:prstGeom>
        </p:spPr>
      </p:pic>
    </p:spTree>
    <p:extLst>
      <p:ext uri="{BB962C8B-B14F-4D97-AF65-F5344CB8AC3E}">
        <p14:creationId xmlns:p14="http://schemas.microsoft.com/office/powerpoint/2010/main" val="2120839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44946" y="1600200"/>
            <a:ext cx="8157094" cy="4525963"/>
          </a:xfrm>
        </p:spPr>
        <p:txBody>
          <a:bodyPr anchor="t">
            <a:normAutofit/>
          </a:bodyPr>
          <a:lstStyle/>
          <a:p>
            <a:pPr marL="0" indent="0" algn="ctr">
              <a:buNone/>
            </a:pPr>
            <a:r>
              <a:rPr lang="es-EC" sz="2000" dirty="0">
                <a:latin typeface="Calibri Light" panose="020F0302020204030204" pitchFamily="34" charset="0"/>
                <a:cs typeface="Calibri Light" panose="020F0302020204030204" pitchFamily="34" charset="0"/>
              </a:rPr>
              <a:t>Como servicio adicional nosotros ofrecemos a nuestros clientes el monitoreo de los enrutadores que se encuentran conectados directamente a nuestro ISP, en el cual, por medio de scripts obtenemos información </a:t>
            </a:r>
            <a:r>
              <a:rPr lang="es-EC" sz="2000" dirty="0" smtClean="0">
                <a:latin typeface="Calibri Light" panose="020F0302020204030204" pitchFamily="34" charset="0"/>
                <a:cs typeface="Calibri Light" panose="020F0302020204030204" pitchFamily="34" charset="0"/>
              </a:rPr>
              <a:t>de los siguientes parámetros:</a:t>
            </a:r>
          </a:p>
          <a:p>
            <a:pPr marL="0" indent="0" algn="ctr">
              <a:buNone/>
            </a:pPr>
            <a:endParaRPr lang="es-EC" sz="2000" dirty="0">
              <a:latin typeface="Calibri Light" panose="020F0302020204030204" pitchFamily="34" charset="0"/>
              <a:cs typeface="Calibri Light" panose="020F0302020204030204" pitchFamily="34" charset="0"/>
            </a:endParaRPr>
          </a:p>
          <a:p>
            <a:pPr>
              <a:buFontTx/>
              <a:buChar char="-"/>
            </a:pPr>
            <a:r>
              <a:rPr lang="es-EC" sz="2000" dirty="0" smtClean="0">
                <a:latin typeface="Calibri Light" panose="020F0302020204030204" pitchFamily="34" charset="0"/>
                <a:cs typeface="Calibri Light" panose="020F0302020204030204" pitchFamily="34" charset="0"/>
              </a:rPr>
              <a:t>Versión </a:t>
            </a:r>
            <a:r>
              <a:rPr lang="es-EC" sz="2000" dirty="0">
                <a:latin typeface="Calibri Light" panose="020F0302020204030204" pitchFamily="34" charset="0"/>
                <a:cs typeface="Calibri Light" panose="020F0302020204030204" pitchFamily="34" charset="0"/>
              </a:rPr>
              <a:t>del </a:t>
            </a:r>
            <a:r>
              <a:rPr lang="es-EC" sz="2000" dirty="0" smtClean="0">
                <a:latin typeface="Calibri Light" panose="020F0302020204030204" pitchFamily="34" charset="0"/>
                <a:cs typeface="Calibri Light" panose="020F0302020204030204" pitchFamily="34" charset="0"/>
              </a:rPr>
              <a:t>dispositivo</a:t>
            </a:r>
          </a:p>
          <a:p>
            <a:pPr>
              <a:buFontTx/>
              <a:buChar char="-"/>
            </a:pPr>
            <a:r>
              <a:rPr lang="es-EC" sz="2000" dirty="0">
                <a:latin typeface="Calibri Light" panose="020F0302020204030204" pitchFamily="34" charset="0"/>
                <a:cs typeface="Calibri Light" panose="020F0302020204030204" pitchFamily="34" charset="0"/>
              </a:rPr>
              <a:t>E</a:t>
            </a:r>
            <a:r>
              <a:rPr lang="es-EC" sz="2000" dirty="0" smtClean="0">
                <a:latin typeface="Calibri Light" panose="020F0302020204030204" pitchFamily="34" charset="0"/>
                <a:cs typeface="Calibri Light" panose="020F0302020204030204" pitchFamily="34" charset="0"/>
              </a:rPr>
              <a:t>stado </a:t>
            </a:r>
            <a:r>
              <a:rPr lang="es-EC" sz="2000" dirty="0">
                <a:latin typeface="Calibri Light" panose="020F0302020204030204" pitchFamily="34" charset="0"/>
                <a:cs typeface="Calibri Light" panose="020F0302020204030204" pitchFamily="34" charset="0"/>
              </a:rPr>
              <a:t>de las </a:t>
            </a:r>
            <a:r>
              <a:rPr lang="es-EC" sz="2000" dirty="0" smtClean="0">
                <a:latin typeface="Calibri Light" panose="020F0302020204030204" pitchFamily="34" charset="0"/>
                <a:cs typeface="Calibri Light" panose="020F0302020204030204" pitchFamily="34" charset="0"/>
              </a:rPr>
              <a:t>interfaces</a:t>
            </a:r>
          </a:p>
          <a:p>
            <a:pPr>
              <a:buFontTx/>
              <a:buChar char="-"/>
            </a:pPr>
            <a:r>
              <a:rPr lang="es-EC" sz="2000" dirty="0">
                <a:latin typeface="Calibri Light" panose="020F0302020204030204" pitchFamily="34" charset="0"/>
                <a:cs typeface="Calibri Light" panose="020F0302020204030204" pitchFamily="34" charset="0"/>
              </a:rPr>
              <a:t>T</a:t>
            </a:r>
            <a:r>
              <a:rPr lang="es-EC" sz="2000" dirty="0" smtClean="0">
                <a:latin typeface="Calibri Light" panose="020F0302020204030204" pitchFamily="34" charset="0"/>
                <a:cs typeface="Calibri Light" panose="020F0302020204030204" pitchFamily="34" charset="0"/>
              </a:rPr>
              <a:t>abla </a:t>
            </a:r>
            <a:r>
              <a:rPr lang="es-EC" sz="2000" dirty="0">
                <a:latin typeface="Calibri Light" panose="020F0302020204030204" pitchFamily="34" charset="0"/>
                <a:cs typeface="Calibri Light" panose="020F0302020204030204" pitchFamily="34" charset="0"/>
              </a:rPr>
              <a:t>de </a:t>
            </a:r>
            <a:r>
              <a:rPr lang="es-EC" sz="2000" dirty="0" smtClean="0">
                <a:latin typeface="Calibri Light" panose="020F0302020204030204" pitchFamily="34" charset="0"/>
                <a:cs typeface="Calibri Light" panose="020F0302020204030204" pitchFamily="34" charset="0"/>
              </a:rPr>
              <a:t>enrutamiento</a:t>
            </a:r>
          </a:p>
          <a:p>
            <a:pPr>
              <a:buFontTx/>
              <a:buChar char="-"/>
            </a:pPr>
            <a:r>
              <a:rPr lang="es-EC" sz="2000" dirty="0" smtClean="0">
                <a:latin typeface="Calibri Light" panose="020F0302020204030204" pitchFamily="34" charset="0"/>
                <a:cs typeface="Calibri Light" panose="020F0302020204030204" pitchFamily="34" charset="0"/>
              </a:rPr>
              <a:t>Registro </a:t>
            </a:r>
            <a:r>
              <a:rPr lang="es-EC" sz="2000" dirty="0">
                <a:latin typeface="Calibri Light" panose="020F0302020204030204" pitchFamily="34" charset="0"/>
                <a:cs typeface="Calibri Light" panose="020F0302020204030204" pitchFamily="34" charset="0"/>
              </a:rPr>
              <a:t>de </a:t>
            </a:r>
            <a:r>
              <a:rPr lang="es-EC" sz="2000" dirty="0" err="1" smtClean="0">
                <a:latin typeface="Calibri Light" panose="020F0302020204030204" pitchFamily="34" charset="0"/>
                <a:cs typeface="Calibri Light" panose="020F0302020204030204" pitchFamily="34" charset="0"/>
              </a:rPr>
              <a:t>logs</a:t>
            </a:r>
            <a:endParaRPr lang="es-EC" sz="2000" dirty="0">
              <a:latin typeface="Calibri Light" panose="020F0302020204030204" pitchFamily="34" charset="0"/>
              <a:cs typeface="Calibri Light" panose="020F0302020204030204" pitchFamily="34" charset="0"/>
            </a:endParaRPr>
          </a:p>
          <a:p>
            <a:pPr>
              <a:buFontTx/>
              <a:buChar char="-"/>
            </a:pPr>
            <a:r>
              <a:rPr lang="es-EC" sz="2000" dirty="0" smtClean="0">
                <a:latin typeface="Calibri Light" panose="020F0302020204030204" pitchFamily="34" charset="0"/>
                <a:cs typeface="Calibri Light" panose="020F0302020204030204" pitchFamily="34" charset="0"/>
              </a:rPr>
              <a:t>Respaldo </a:t>
            </a:r>
            <a:r>
              <a:rPr lang="es-EC" sz="2000" dirty="0">
                <a:latin typeface="Calibri Light" panose="020F0302020204030204" pitchFamily="34" charset="0"/>
                <a:cs typeface="Calibri Light" panose="020F0302020204030204" pitchFamily="34" charset="0"/>
              </a:rPr>
              <a:t>diario de las configuraciones de los </a:t>
            </a:r>
            <a:r>
              <a:rPr lang="es-EC" sz="2000" dirty="0" smtClean="0">
                <a:latin typeface="Calibri Light" panose="020F0302020204030204" pitchFamily="34" charset="0"/>
                <a:cs typeface="Calibri Light" panose="020F0302020204030204" pitchFamily="34" charset="0"/>
              </a:rPr>
              <a:t>enrutadores.</a:t>
            </a:r>
            <a:endParaRPr lang="es-EC" sz="2000" dirty="0">
              <a:latin typeface="Calibri Light" panose="020F0302020204030204" pitchFamily="34" charset="0"/>
              <a:cs typeface="Calibri Light" panose="020F0302020204030204" pitchFamily="34" charset="0"/>
            </a:endParaRPr>
          </a:p>
        </p:txBody>
      </p:sp>
      <p:sp>
        <p:nvSpPr>
          <p:cNvPr id="4" name="CuadroTexto 3"/>
          <p:cNvSpPr txBox="1"/>
          <p:nvPr/>
        </p:nvSpPr>
        <p:spPr>
          <a:xfrm>
            <a:off x="1588655" y="487074"/>
            <a:ext cx="7190509" cy="523220"/>
          </a:xfrm>
          <a:prstGeom prst="rect">
            <a:avLst/>
          </a:prstGeom>
          <a:solidFill>
            <a:schemeClr val="accent1">
              <a:alpha val="50196"/>
            </a:schemeClr>
          </a:solidFill>
        </p:spPr>
        <p:txBody>
          <a:bodyPr wrap="square" rtlCol="0">
            <a:spAutoFit/>
          </a:bodyPr>
          <a:lstStyle/>
          <a:p>
            <a:pPr algn="ctr"/>
            <a:r>
              <a:rPr lang="es-EC" sz="2800" b="1" dirty="0">
                <a:solidFill>
                  <a:schemeClr val="bg1"/>
                </a:solidFill>
                <a:effectLst>
                  <a:outerShdw blurRad="38100" dist="38100" dir="2700000" algn="tl">
                    <a:srgbClr val="000000">
                      <a:alpha val="43137"/>
                    </a:srgbClr>
                  </a:outerShdw>
                </a:effectLst>
              </a:rPr>
              <a:t>SERVIDOR DE MONITOREO</a:t>
            </a:r>
          </a:p>
        </p:txBody>
      </p:sp>
    </p:spTree>
    <p:extLst>
      <p:ext uri="{BB962C8B-B14F-4D97-AF65-F5344CB8AC3E}">
        <p14:creationId xmlns:p14="http://schemas.microsoft.com/office/powerpoint/2010/main" val="7290803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44946" y="1501139"/>
            <a:ext cx="2739274" cy="4099791"/>
          </a:xfrm>
        </p:spPr>
        <p:txBody>
          <a:bodyPr anchor="ctr">
            <a:noAutofit/>
          </a:bodyPr>
          <a:lstStyle/>
          <a:p>
            <a:pPr marL="0" indent="0" algn="ctr">
              <a:buNone/>
            </a:pPr>
            <a:r>
              <a:rPr lang="es-EC" sz="1800" dirty="0">
                <a:latin typeface="Calibri Light" panose="020F0302020204030204" pitchFamily="34" charset="0"/>
                <a:cs typeface="Calibri Light" panose="020F0302020204030204" pitchFamily="34" charset="0"/>
              </a:rPr>
              <a:t>Para recaudar la información obtenida de los enrutadores se creó una base de datos en la cual se almacenan </a:t>
            </a:r>
            <a:r>
              <a:rPr lang="es-EC" sz="1800" dirty="0" smtClean="0">
                <a:latin typeface="Calibri Light" panose="020F0302020204030204" pitchFamily="34" charset="0"/>
                <a:cs typeface="Calibri Light" panose="020F0302020204030204" pitchFamily="34" charset="0"/>
              </a:rPr>
              <a:t>los datos de los </a:t>
            </a:r>
            <a:r>
              <a:rPr lang="es-EC" sz="1800" dirty="0">
                <a:latin typeface="Calibri Light" panose="020F0302020204030204" pitchFamily="34" charset="0"/>
                <a:cs typeface="Calibri Light" panose="020F0302020204030204" pitchFamily="34" charset="0"/>
              </a:rPr>
              <a:t>clientes con sus respectivos enrutadores y la dirección en donde se encuentran almacenados los archivos de los parámetros mencionados anteriormente. </a:t>
            </a:r>
          </a:p>
        </p:txBody>
      </p:sp>
      <p:sp>
        <p:nvSpPr>
          <p:cNvPr id="4" name="CuadroTexto 3"/>
          <p:cNvSpPr txBox="1"/>
          <p:nvPr/>
        </p:nvSpPr>
        <p:spPr>
          <a:xfrm>
            <a:off x="1588655" y="487074"/>
            <a:ext cx="7190509" cy="523220"/>
          </a:xfrm>
          <a:prstGeom prst="rect">
            <a:avLst/>
          </a:prstGeom>
          <a:solidFill>
            <a:schemeClr val="accent1">
              <a:alpha val="50196"/>
            </a:schemeClr>
          </a:solidFill>
        </p:spPr>
        <p:txBody>
          <a:bodyPr wrap="square" rtlCol="0">
            <a:spAutoFit/>
          </a:bodyPr>
          <a:lstStyle/>
          <a:p>
            <a:pPr algn="ctr"/>
            <a:r>
              <a:rPr lang="es-EC" sz="2800" b="1" dirty="0">
                <a:solidFill>
                  <a:schemeClr val="bg1"/>
                </a:solidFill>
                <a:effectLst>
                  <a:outerShdw blurRad="38100" dist="38100" dir="2700000" algn="tl">
                    <a:srgbClr val="000000">
                      <a:alpha val="43137"/>
                    </a:srgbClr>
                  </a:outerShdw>
                </a:effectLst>
              </a:rPr>
              <a:t>SERVIDOR DE MONITOREO</a:t>
            </a:r>
          </a:p>
        </p:txBody>
      </p:sp>
      <p:pic>
        <p:nvPicPr>
          <p:cNvPr id="2" name="Imagen 1"/>
          <p:cNvPicPr>
            <a:picLocks noChangeAspect="1"/>
          </p:cNvPicPr>
          <p:nvPr/>
        </p:nvPicPr>
        <p:blipFill>
          <a:blip r:embed="rId2"/>
          <a:stretch>
            <a:fillRect/>
          </a:stretch>
        </p:blipFill>
        <p:spPr>
          <a:xfrm>
            <a:off x="3689864" y="1501139"/>
            <a:ext cx="5089299" cy="4945381"/>
          </a:xfrm>
          <a:prstGeom prst="rect">
            <a:avLst/>
          </a:prstGeom>
        </p:spPr>
      </p:pic>
    </p:spTree>
    <p:extLst>
      <p:ext uri="{BB962C8B-B14F-4D97-AF65-F5344CB8AC3E}">
        <p14:creationId xmlns:p14="http://schemas.microsoft.com/office/powerpoint/2010/main" val="24870800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9686" y="1501139"/>
            <a:ext cx="2739274" cy="4099791"/>
          </a:xfrm>
        </p:spPr>
        <p:txBody>
          <a:bodyPr anchor="ctr">
            <a:noAutofit/>
          </a:bodyPr>
          <a:lstStyle/>
          <a:p>
            <a:pPr marL="0" indent="0" algn="ctr">
              <a:buNone/>
            </a:pPr>
            <a:r>
              <a:rPr lang="es-EC" sz="1800" dirty="0">
                <a:latin typeface="Calibri Light" panose="020F0302020204030204" pitchFamily="34" charset="0"/>
                <a:cs typeface="Calibri Light" panose="020F0302020204030204" pitchFamily="34" charset="0"/>
              </a:rPr>
              <a:t>Para obtener información de los enrutadores </a:t>
            </a:r>
            <a:r>
              <a:rPr lang="es-EC" sz="1800" dirty="0" smtClean="0">
                <a:latin typeface="Calibri Light" panose="020F0302020204030204" pitchFamily="34" charset="0"/>
                <a:cs typeface="Calibri Light" panose="020F0302020204030204" pitchFamily="34" charset="0"/>
              </a:rPr>
              <a:t>se </a:t>
            </a:r>
            <a:r>
              <a:rPr lang="es-EC" sz="1800" dirty="0">
                <a:latin typeface="Calibri Light" panose="020F0302020204030204" pitchFamily="34" charset="0"/>
                <a:cs typeface="Calibri Light" panose="020F0302020204030204" pitchFamily="34" charset="0"/>
              </a:rPr>
              <a:t>hizo uso del siguiente script escrito en lenguaje </a:t>
            </a:r>
            <a:r>
              <a:rPr lang="es-EC" sz="1800" dirty="0" err="1">
                <a:latin typeface="Calibri Light" panose="020F0302020204030204" pitchFamily="34" charset="0"/>
                <a:cs typeface="Calibri Light" panose="020F0302020204030204" pitchFamily="34" charset="0"/>
              </a:rPr>
              <a:t>perl</a:t>
            </a:r>
            <a:r>
              <a:rPr lang="es-EC" sz="1800" dirty="0">
                <a:latin typeface="Calibri Light" panose="020F0302020204030204" pitchFamily="34" charset="0"/>
                <a:cs typeface="Calibri Light" panose="020F0302020204030204" pitchFamily="34" charset="0"/>
              </a:rPr>
              <a:t> haciendo uso de las librerías Net::Telnet::Cisco para iniciar sesión </a:t>
            </a:r>
            <a:r>
              <a:rPr lang="es-EC" sz="1800" dirty="0" smtClean="0">
                <a:latin typeface="Calibri Light" panose="020F0302020204030204" pitchFamily="34" charset="0"/>
                <a:cs typeface="Calibri Light" panose="020F0302020204030204" pitchFamily="34" charset="0"/>
              </a:rPr>
              <a:t>remotamente, DBI </a:t>
            </a:r>
            <a:r>
              <a:rPr lang="es-EC" sz="1800" dirty="0">
                <a:latin typeface="Calibri Light" panose="020F0302020204030204" pitchFamily="34" charset="0"/>
                <a:cs typeface="Calibri Light" panose="020F0302020204030204" pitchFamily="34" charset="0"/>
              </a:rPr>
              <a:t>y DBD::</a:t>
            </a:r>
            <a:r>
              <a:rPr lang="es-EC" sz="1800" dirty="0" err="1">
                <a:latin typeface="Calibri Light" panose="020F0302020204030204" pitchFamily="34" charset="0"/>
                <a:cs typeface="Calibri Light" panose="020F0302020204030204" pitchFamily="34" charset="0"/>
              </a:rPr>
              <a:t>mysql</a:t>
            </a:r>
            <a:r>
              <a:rPr lang="es-EC" sz="1800" dirty="0">
                <a:latin typeface="Calibri Light" panose="020F0302020204030204" pitchFamily="34" charset="0"/>
                <a:cs typeface="Calibri Light" panose="020F0302020204030204" pitchFamily="34" charset="0"/>
              </a:rPr>
              <a:t> para conectarse a la base de datos.</a:t>
            </a:r>
          </a:p>
        </p:txBody>
      </p:sp>
      <p:sp>
        <p:nvSpPr>
          <p:cNvPr id="4" name="CuadroTexto 3"/>
          <p:cNvSpPr txBox="1"/>
          <p:nvPr/>
        </p:nvSpPr>
        <p:spPr>
          <a:xfrm>
            <a:off x="1588655" y="487074"/>
            <a:ext cx="7190509" cy="523220"/>
          </a:xfrm>
          <a:prstGeom prst="rect">
            <a:avLst/>
          </a:prstGeom>
          <a:solidFill>
            <a:schemeClr val="accent1">
              <a:alpha val="50196"/>
            </a:schemeClr>
          </a:solidFill>
        </p:spPr>
        <p:txBody>
          <a:bodyPr wrap="square" rtlCol="0">
            <a:spAutoFit/>
          </a:bodyPr>
          <a:lstStyle/>
          <a:p>
            <a:pPr algn="ctr"/>
            <a:r>
              <a:rPr lang="es-EC" sz="2800" b="1" dirty="0">
                <a:solidFill>
                  <a:schemeClr val="bg1"/>
                </a:solidFill>
                <a:effectLst>
                  <a:outerShdw blurRad="38100" dist="38100" dir="2700000" algn="tl">
                    <a:srgbClr val="000000">
                      <a:alpha val="43137"/>
                    </a:srgbClr>
                  </a:outerShdw>
                </a:effectLst>
              </a:rPr>
              <a:t>SERVIDOR DE MONITOREO</a:t>
            </a:r>
          </a:p>
        </p:txBody>
      </p:sp>
      <p:pic>
        <p:nvPicPr>
          <p:cNvPr id="5" name="Imagen 4"/>
          <p:cNvPicPr>
            <a:picLocks noChangeAspect="1"/>
          </p:cNvPicPr>
          <p:nvPr/>
        </p:nvPicPr>
        <p:blipFill>
          <a:blip r:embed="rId2"/>
          <a:stretch>
            <a:fillRect/>
          </a:stretch>
        </p:blipFill>
        <p:spPr>
          <a:xfrm>
            <a:off x="3108960" y="1325879"/>
            <a:ext cx="5692140" cy="5113021"/>
          </a:xfrm>
          <a:prstGeom prst="rect">
            <a:avLst/>
          </a:prstGeom>
        </p:spPr>
      </p:pic>
    </p:spTree>
    <p:extLst>
      <p:ext uri="{BB962C8B-B14F-4D97-AF65-F5344CB8AC3E}">
        <p14:creationId xmlns:p14="http://schemas.microsoft.com/office/powerpoint/2010/main" val="1123539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588655" y="487074"/>
            <a:ext cx="7190509" cy="523220"/>
          </a:xfrm>
          <a:prstGeom prst="rect">
            <a:avLst/>
          </a:prstGeom>
          <a:solidFill>
            <a:schemeClr val="accent1">
              <a:alpha val="50196"/>
            </a:schemeClr>
          </a:solidFill>
        </p:spPr>
        <p:txBody>
          <a:bodyPr wrap="square" rtlCol="0">
            <a:spAutoFit/>
          </a:bodyPr>
          <a:lstStyle/>
          <a:p>
            <a:pPr algn="ctr"/>
            <a:r>
              <a:rPr lang="es-EC" sz="2800" b="1" dirty="0">
                <a:solidFill>
                  <a:schemeClr val="bg1"/>
                </a:solidFill>
                <a:effectLst>
                  <a:outerShdw blurRad="38100" dist="38100" dir="2700000" algn="tl">
                    <a:srgbClr val="000000">
                      <a:alpha val="43137"/>
                    </a:srgbClr>
                  </a:outerShdw>
                </a:effectLst>
              </a:rPr>
              <a:t>SERVIDOR DE MONITOREO</a:t>
            </a:r>
          </a:p>
        </p:txBody>
      </p:sp>
      <p:pic>
        <p:nvPicPr>
          <p:cNvPr id="6" name="Imagen 5"/>
          <p:cNvPicPr>
            <a:picLocks noChangeAspect="1"/>
          </p:cNvPicPr>
          <p:nvPr/>
        </p:nvPicPr>
        <p:blipFill>
          <a:blip r:embed="rId2"/>
          <a:stretch>
            <a:fillRect/>
          </a:stretch>
        </p:blipFill>
        <p:spPr>
          <a:xfrm>
            <a:off x="1588655" y="1264919"/>
            <a:ext cx="6161074" cy="5219701"/>
          </a:xfrm>
          <a:prstGeom prst="rect">
            <a:avLst/>
          </a:prstGeom>
        </p:spPr>
      </p:pic>
    </p:spTree>
    <p:extLst>
      <p:ext uri="{BB962C8B-B14F-4D97-AF65-F5344CB8AC3E}">
        <p14:creationId xmlns:p14="http://schemas.microsoft.com/office/powerpoint/2010/main" val="34417318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9686" y="1334418"/>
            <a:ext cx="2739274" cy="4099791"/>
          </a:xfrm>
        </p:spPr>
        <p:txBody>
          <a:bodyPr anchor="ctr">
            <a:noAutofit/>
          </a:bodyPr>
          <a:lstStyle/>
          <a:p>
            <a:pPr marL="0" indent="0" algn="ctr">
              <a:buNone/>
            </a:pPr>
            <a:r>
              <a:rPr lang="es-EC" sz="1800" dirty="0">
                <a:latin typeface="Calibri Light" panose="020F0302020204030204" pitchFamily="34" charset="0"/>
                <a:cs typeface="Calibri Light" panose="020F0302020204030204" pitchFamily="34" charset="0"/>
              </a:rPr>
              <a:t>Para realizar los respaldos diarios de las configuraciones de los equipos se realizó un script, llamado </a:t>
            </a:r>
            <a:r>
              <a:rPr lang="es-EC" sz="1800" dirty="0" smtClean="0">
                <a:latin typeface="Calibri Light" panose="020F0302020204030204" pitchFamily="34" charset="0"/>
                <a:cs typeface="Calibri Light" panose="020F0302020204030204" pitchFamily="34" charset="0"/>
              </a:rPr>
              <a:t>configsBackup.pl. </a:t>
            </a:r>
            <a:r>
              <a:rPr lang="es-EC" sz="1800" dirty="0">
                <a:latin typeface="Calibri Light" panose="020F0302020204030204" pitchFamily="34" charset="0"/>
                <a:cs typeface="Calibri Light" panose="020F0302020204030204" pitchFamily="34" charset="0"/>
              </a:rPr>
              <a:t>Este script está configurado de tal manera que se ejecute automáticamente a las 23 horas de cada día, para esto se hizo uso del crontab. </a:t>
            </a:r>
          </a:p>
        </p:txBody>
      </p:sp>
      <p:sp>
        <p:nvSpPr>
          <p:cNvPr id="4" name="CuadroTexto 3"/>
          <p:cNvSpPr txBox="1"/>
          <p:nvPr/>
        </p:nvSpPr>
        <p:spPr>
          <a:xfrm>
            <a:off x="1588655" y="487074"/>
            <a:ext cx="7190509" cy="523220"/>
          </a:xfrm>
          <a:prstGeom prst="rect">
            <a:avLst/>
          </a:prstGeom>
          <a:solidFill>
            <a:schemeClr val="accent1">
              <a:alpha val="50196"/>
            </a:schemeClr>
          </a:solidFill>
        </p:spPr>
        <p:txBody>
          <a:bodyPr wrap="square" rtlCol="0">
            <a:spAutoFit/>
          </a:bodyPr>
          <a:lstStyle/>
          <a:p>
            <a:pPr algn="ctr"/>
            <a:r>
              <a:rPr lang="es-EC" sz="2800" b="1" dirty="0">
                <a:solidFill>
                  <a:schemeClr val="bg1"/>
                </a:solidFill>
                <a:effectLst>
                  <a:outerShdw blurRad="38100" dist="38100" dir="2700000" algn="tl">
                    <a:srgbClr val="000000">
                      <a:alpha val="43137"/>
                    </a:srgbClr>
                  </a:outerShdw>
                </a:effectLst>
              </a:rPr>
              <a:t>SERVIDOR DE MONITOREO</a:t>
            </a:r>
          </a:p>
        </p:txBody>
      </p:sp>
      <p:pic>
        <p:nvPicPr>
          <p:cNvPr id="2" name="Imagen 1"/>
          <p:cNvPicPr>
            <a:picLocks noChangeAspect="1"/>
          </p:cNvPicPr>
          <p:nvPr/>
        </p:nvPicPr>
        <p:blipFill>
          <a:blip r:embed="rId2"/>
          <a:stretch>
            <a:fillRect/>
          </a:stretch>
        </p:blipFill>
        <p:spPr>
          <a:xfrm>
            <a:off x="3375660" y="1082040"/>
            <a:ext cx="5273964" cy="5433060"/>
          </a:xfrm>
          <a:prstGeom prst="rect">
            <a:avLst/>
          </a:prstGeom>
        </p:spPr>
      </p:pic>
    </p:spTree>
    <p:extLst>
      <p:ext uri="{BB962C8B-B14F-4D97-AF65-F5344CB8AC3E}">
        <p14:creationId xmlns:p14="http://schemas.microsoft.com/office/powerpoint/2010/main" val="3972594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9686" y="1334418"/>
            <a:ext cx="8409478" cy="5081622"/>
          </a:xfrm>
        </p:spPr>
        <p:txBody>
          <a:bodyPr anchor="t">
            <a:noAutofit/>
          </a:bodyPr>
          <a:lstStyle/>
          <a:p>
            <a:pPr marL="0" indent="0" algn="ctr">
              <a:buNone/>
            </a:pPr>
            <a:r>
              <a:rPr lang="es-EC" sz="1800" dirty="0">
                <a:latin typeface="Calibri Light" panose="020F0302020204030204" pitchFamily="34" charset="0"/>
                <a:cs typeface="Calibri Light" panose="020F0302020204030204" pitchFamily="34" charset="0"/>
              </a:rPr>
              <a:t>Para mostrar los datos obtenidos de los scripts anteriormente mencionados, hemos desarrollado una aplicación (</a:t>
            </a:r>
            <a:r>
              <a:rPr lang="es-EC" sz="1800" dirty="0" err="1">
                <a:latin typeface="Calibri Light" panose="020F0302020204030204" pitchFamily="34" charset="0"/>
                <a:cs typeface="Calibri Light" panose="020F0302020204030204" pitchFamily="34" charset="0"/>
              </a:rPr>
              <a:t>ANetMon</a:t>
            </a:r>
            <a:r>
              <a:rPr lang="es-EC" sz="1800" dirty="0">
                <a:latin typeface="Calibri Light" panose="020F0302020204030204" pitchFamily="34" charset="0"/>
                <a:cs typeface="Calibri Light" panose="020F0302020204030204" pitchFamily="34" charset="0"/>
              </a:rPr>
              <a:t>) la cual presenta los últimos datos obtenidos de los parámetros y una lista de todas las configuraciones guardadas. También la aplicación permite iniciar una conexión telnet hacia los dispositivos remotos introduciendo la ip.</a:t>
            </a:r>
          </a:p>
        </p:txBody>
      </p:sp>
      <p:sp>
        <p:nvSpPr>
          <p:cNvPr id="4" name="CuadroTexto 3"/>
          <p:cNvSpPr txBox="1"/>
          <p:nvPr/>
        </p:nvSpPr>
        <p:spPr>
          <a:xfrm>
            <a:off x="1588655" y="487074"/>
            <a:ext cx="7190509" cy="523220"/>
          </a:xfrm>
          <a:prstGeom prst="rect">
            <a:avLst/>
          </a:prstGeom>
          <a:solidFill>
            <a:schemeClr val="accent1">
              <a:alpha val="50196"/>
            </a:schemeClr>
          </a:solidFill>
        </p:spPr>
        <p:txBody>
          <a:bodyPr wrap="square" rtlCol="0">
            <a:spAutoFit/>
          </a:bodyPr>
          <a:lstStyle/>
          <a:p>
            <a:pPr algn="ctr"/>
            <a:r>
              <a:rPr lang="es-EC" sz="2800" b="1" dirty="0">
                <a:solidFill>
                  <a:schemeClr val="bg1"/>
                </a:solidFill>
                <a:effectLst>
                  <a:outerShdw blurRad="38100" dist="38100" dir="2700000" algn="tl">
                    <a:srgbClr val="000000">
                      <a:alpha val="43137"/>
                    </a:srgbClr>
                  </a:outerShdw>
                </a:effectLst>
              </a:rPr>
              <a:t>SERVIDOR DE MONITOREO</a:t>
            </a:r>
          </a:p>
        </p:txBody>
      </p:sp>
      <p:pic>
        <p:nvPicPr>
          <p:cNvPr id="5" name="Imagen 4"/>
          <p:cNvPicPr/>
          <p:nvPr/>
        </p:nvPicPr>
        <p:blipFill>
          <a:blip r:embed="rId2"/>
          <a:stretch>
            <a:fillRect/>
          </a:stretch>
        </p:blipFill>
        <p:spPr>
          <a:xfrm>
            <a:off x="369687" y="2560320"/>
            <a:ext cx="4011814" cy="3992880"/>
          </a:xfrm>
          <a:prstGeom prst="rect">
            <a:avLst/>
          </a:prstGeom>
        </p:spPr>
      </p:pic>
      <p:pic>
        <p:nvPicPr>
          <p:cNvPr id="7" name="Imagen 6"/>
          <p:cNvPicPr/>
          <p:nvPr/>
        </p:nvPicPr>
        <p:blipFill>
          <a:blip r:embed="rId3"/>
          <a:stretch>
            <a:fillRect/>
          </a:stretch>
        </p:blipFill>
        <p:spPr>
          <a:xfrm>
            <a:off x="4632960" y="2560320"/>
            <a:ext cx="4146204" cy="3992880"/>
          </a:xfrm>
          <a:prstGeom prst="rect">
            <a:avLst/>
          </a:prstGeom>
        </p:spPr>
      </p:pic>
    </p:spTree>
    <p:extLst>
      <p:ext uri="{BB962C8B-B14F-4D97-AF65-F5344CB8AC3E}">
        <p14:creationId xmlns:p14="http://schemas.microsoft.com/office/powerpoint/2010/main" val="35241793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 y="-75460"/>
            <a:ext cx="9269267" cy="6971038"/>
          </a:xfrm>
          <a:prstGeom prst="rect">
            <a:avLst/>
          </a:prstGeom>
        </p:spPr>
      </p:pic>
      <p:sp>
        <p:nvSpPr>
          <p:cNvPr id="6" name="CuadroTexto 5"/>
          <p:cNvSpPr txBox="1"/>
          <p:nvPr/>
        </p:nvSpPr>
        <p:spPr>
          <a:xfrm>
            <a:off x="1805073" y="629990"/>
            <a:ext cx="7652085" cy="1862048"/>
          </a:xfrm>
          <a:prstGeom prst="rect">
            <a:avLst/>
          </a:prstGeom>
          <a:noFill/>
          <a:effectLst>
            <a:outerShdw blurRad="50800" dist="127000" dir="2700000" sx="86000" sy="86000" algn="tl" rotWithShape="0">
              <a:prstClr val="black">
                <a:alpha val="81000"/>
              </a:prstClr>
            </a:outerShdw>
          </a:effectLst>
        </p:spPr>
        <p:txBody>
          <a:bodyPr wrap="square" rtlCol="0">
            <a:spAutoFit/>
          </a:bodyPr>
          <a:lstStyle>
            <a:defPPr>
              <a:defRPr lang="en-US"/>
            </a:defPPr>
            <a:lvl1pPr>
              <a:defRPr sz="2400" b="1" i="1">
                <a:ln w="12700">
                  <a:solidFill>
                    <a:srgbClr val="FFC000"/>
                  </a:solidFill>
                </a:ln>
                <a:solidFill>
                  <a:srgbClr val="FFFF00"/>
                </a:solidFill>
              </a:defRPr>
            </a:lvl1pPr>
          </a:lstStyle>
          <a:p>
            <a:pPr algn="ctr"/>
            <a:r>
              <a:rPr lang="es-EC" sz="11500" dirty="0">
                <a:ln w="38100">
                  <a:solidFill>
                    <a:schemeClr val="tx1"/>
                  </a:solidFill>
                </a:ln>
                <a:solidFill>
                  <a:schemeClr val="bg1"/>
                </a:solidFill>
              </a:rPr>
              <a:t>GRACIAS</a:t>
            </a:r>
            <a:endParaRPr lang="es-ES" sz="11500" dirty="0">
              <a:ln w="38100">
                <a:solidFill>
                  <a:schemeClr val="tx1"/>
                </a:solidFill>
              </a:ln>
              <a:solidFill>
                <a:schemeClr val="bg1"/>
              </a:solidFill>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58" y="0"/>
            <a:ext cx="3725116" cy="2793837"/>
          </a:xfrm>
          <a:prstGeom prst="rect">
            <a:avLst/>
          </a:prstGeom>
        </p:spPr>
      </p:pic>
    </p:spTree>
    <p:extLst>
      <p:ext uri="{BB962C8B-B14F-4D97-AF65-F5344CB8AC3E}">
        <p14:creationId xmlns:p14="http://schemas.microsoft.com/office/powerpoint/2010/main" val="13504422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61358"/>
          </a:xfrm>
        </p:spPr>
      </p:pic>
    </p:spTree>
    <p:extLst>
      <p:ext uri="{BB962C8B-B14F-4D97-AF65-F5344CB8AC3E}">
        <p14:creationId xmlns:p14="http://schemas.microsoft.com/office/powerpoint/2010/main" val="4007111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a:solidFill>
                  <a:schemeClr val="bg1"/>
                </a:solidFill>
                <a:effectLst>
                  <a:outerShdw blurRad="63500" sx="102000" sy="102000" algn="ctr" rotWithShape="0">
                    <a:prstClr val="black">
                      <a:alpha val="40000"/>
                    </a:prstClr>
                  </a:outerShdw>
                </a:effectLst>
                <a:latin typeface="Impact" panose="020B0806030902050204" pitchFamily="34" charset="0"/>
              </a:rPr>
              <a:t>INTRODUCCIÓN</a:t>
            </a:r>
          </a:p>
        </p:txBody>
      </p:sp>
      <p:sp>
        <p:nvSpPr>
          <p:cNvPr id="6" name="1 CuadroTexto"/>
          <p:cNvSpPr txBox="1"/>
          <p:nvPr/>
        </p:nvSpPr>
        <p:spPr>
          <a:xfrm>
            <a:off x="1437495" y="1810424"/>
            <a:ext cx="6624736" cy="3539430"/>
          </a:xfrm>
          <a:prstGeom prst="rect">
            <a:avLst/>
          </a:prstGeom>
          <a:noFill/>
        </p:spPr>
        <p:txBody>
          <a:bodyPr wrap="square" rtlCol="0">
            <a:spAutoFit/>
          </a:bodyPr>
          <a:lstStyle/>
          <a:p>
            <a:pPr algn="just"/>
            <a:r>
              <a:rPr lang="es-EC" sz="2800" dirty="0">
                <a:latin typeface="Calibri Light" panose="020F0302020204030204" pitchFamily="34" charset="0"/>
                <a:cs typeface="Calibri Light" panose="020F0302020204030204" pitchFamily="34" charset="0"/>
              </a:rPr>
              <a:t>En este proyecto se ha aplicado la mayoría de los temas principales tratados a lo largo del curso, también se han incluido nuevos tópicos que han sido investigados, estudiados e implementados y que conforman El </a:t>
            </a:r>
            <a:r>
              <a:rPr lang="es-EC" sz="2800" b="1" i="1" dirty="0">
                <a:latin typeface="Calibri Light" panose="020F0302020204030204" pitchFamily="34" charset="0"/>
                <a:cs typeface="Calibri Light" panose="020F0302020204030204" pitchFamily="34" charset="0"/>
              </a:rPr>
              <a:t>Componente de Emprendimiento </a:t>
            </a:r>
            <a:r>
              <a:rPr lang="es-EC" sz="2800" dirty="0">
                <a:latin typeface="Calibri Light" panose="020F0302020204030204" pitchFamily="34" charset="0"/>
                <a:cs typeface="Calibri Light" panose="020F0302020204030204" pitchFamily="34" charset="0"/>
              </a:rPr>
              <a:t>que son las características más relevantes de </a:t>
            </a:r>
            <a:r>
              <a:rPr lang="es-EC" sz="2800" dirty="0" smtClean="0">
                <a:latin typeface="Calibri Light" panose="020F0302020204030204" pitchFamily="34" charset="0"/>
                <a:cs typeface="Calibri Light" panose="020F0302020204030204" pitchFamily="34" charset="0"/>
              </a:rPr>
              <a:t>nuestra red.</a:t>
            </a:r>
            <a:endParaRPr lang="es-EC"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8944802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a:solidFill>
                  <a:schemeClr val="bg1"/>
                </a:solidFill>
                <a:effectLst>
                  <a:outerShdw blurRad="63500" sx="102000" sy="102000" algn="ctr" rotWithShape="0">
                    <a:prstClr val="black">
                      <a:alpha val="40000"/>
                    </a:prstClr>
                  </a:outerShdw>
                </a:effectLst>
                <a:latin typeface="Impact" panose="020B0806030902050204" pitchFamily="34" charset="0"/>
              </a:rPr>
              <a:t>PLANEACIÓN - REQUISITOS DE RED</a:t>
            </a:r>
          </a:p>
        </p:txBody>
      </p:sp>
      <p:sp>
        <p:nvSpPr>
          <p:cNvPr id="4" name="5 CuadroTexto"/>
          <p:cNvSpPr txBox="1"/>
          <p:nvPr/>
        </p:nvSpPr>
        <p:spPr>
          <a:xfrm>
            <a:off x="539551" y="1268760"/>
            <a:ext cx="8072185" cy="4708981"/>
          </a:xfrm>
          <a:prstGeom prst="rect">
            <a:avLst/>
          </a:prstGeom>
          <a:noFill/>
        </p:spPr>
        <p:txBody>
          <a:bodyPr wrap="square" rtlCol="0">
            <a:spAutoFit/>
          </a:bodyPr>
          <a:lstStyle/>
          <a:p>
            <a:pPr lvl="1"/>
            <a:endParaRPr lang="es-EC" sz="2000" dirty="0">
              <a:latin typeface="Calibri Light" panose="020F0302020204030204" pitchFamily="34" charset="0"/>
              <a:cs typeface="Calibri Light" panose="020F0302020204030204" pitchFamily="34" charset="0"/>
            </a:endParaRPr>
          </a:p>
          <a:p>
            <a:pPr lvl="1"/>
            <a:r>
              <a:rPr lang="es-EC" sz="2000" b="1" dirty="0" smtClean="0">
                <a:latin typeface="Calibri Light" panose="020F0302020204030204" pitchFamily="34" charset="0"/>
                <a:cs typeface="Calibri Light" panose="020F0302020204030204" pitchFamily="34" charset="0"/>
              </a:rPr>
              <a:t>En </a:t>
            </a:r>
            <a:r>
              <a:rPr lang="es-EC" sz="2000" b="1" dirty="0">
                <a:latin typeface="Calibri Light" panose="020F0302020204030204" pitchFamily="34" charset="0"/>
                <a:cs typeface="Calibri Light" panose="020F0302020204030204" pitchFamily="34" charset="0"/>
              </a:rPr>
              <a:t>este proyecto hemos utilizado y configurado:</a:t>
            </a:r>
            <a:endParaRPr lang="es-EC" sz="2000" dirty="0">
              <a:latin typeface="Calibri Light" panose="020F0302020204030204" pitchFamily="34" charset="0"/>
              <a:cs typeface="Calibri Light" panose="020F0302020204030204" pitchFamily="34" charset="0"/>
            </a:endParaRPr>
          </a:p>
          <a:p>
            <a:pPr lvl="2"/>
            <a:endParaRPr lang="es-EC" sz="2000" dirty="0">
              <a:latin typeface="Calibri Light" panose="020F0302020204030204" pitchFamily="34" charset="0"/>
              <a:cs typeface="Calibri Light" panose="020F0302020204030204" pitchFamily="34" charset="0"/>
            </a:endParaRPr>
          </a:p>
          <a:p>
            <a:pPr lvl="0"/>
            <a:r>
              <a:rPr lang="es-EC" sz="2000" dirty="0" smtClean="0">
                <a:latin typeface="Calibri Light" panose="020F0302020204030204" pitchFamily="34" charset="0"/>
                <a:cs typeface="Calibri Light" panose="020F0302020204030204" pitchFamily="34" charset="0"/>
              </a:rPr>
              <a:t>		10 </a:t>
            </a:r>
            <a:r>
              <a:rPr lang="es-EC" sz="2000" dirty="0">
                <a:latin typeface="Calibri Light" panose="020F0302020204030204" pitchFamily="34" charset="0"/>
                <a:cs typeface="Calibri Light" panose="020F0302020204030204" pitchFamily="34" charset="0"/>
              </a:rPr>
              <a:t>enrutadores</a:t>
            </a:r>
          </a:p>
          <a:p>
            <a:pPr lvl="0"/>
            <a:r>
              <a:rPr lang="es-EC" sz="2000" dirty="0" smtClean="0">
                <a:latin typeface="Calibri Light" panose="020F0302020204030204" pitchFamily="34" charset="0"/>
                <a:cs typeface="Calibri Light" panose="020F0302020204030204" pitchFamily="34" charset="0"/>
              </a:rPr>
              <a:t>		8 </a:t>
            </a:r>
            <a:r>
              <a:rPr lang="es-EC" sz="2000" dirty="0">
                <a:latin typeface="Calibri Light" panose="020F0302020204030204" pitchFamily="34" charset="0"/>
                <a:cs typeface="Calibri Light" panose="020F0302020204030204" pitchFamily="34" charset="0"/>
              </a:rPr>
              <a:t>conmutadores </a:t>
            </a:r>
          </a:p>
          <a:p>
            <a:pPr lvl="0"/>
            <a:r>
              <a:rPr lang="en-US" sz="2000" dirty="0" smtClean="0">
                <a:latin typeface="Calibri Light" panose="020F0302020204030204" pitchFamily="34" charset="0"/>
                <a:cs typeface="Calibri Light" panose="020F0302020204030204" pitchFamily="34" charset="0"/>
              </a:rPr>
              <a:t>		Frame-relay</a:t>
            </a:r>
            <a:r>
              <a:rPr lang="en-US" sz="2000" dirty="0">
                <a:latin typeface="Calibri Light" panose="020F0302020204030204" pitchFamily="34" charset="0"/>
                <a:cs typeface="Calibri Light" panose="020F0302020204030204" pitchFamily="34" charset="0"/>
              </a:rPr>
              <a:t>, MPLS</a:t>
            </a:r>
            <a:endParaRPr lang="es-EC" sz="2000" dirty="0">
              <a:latin typeface="Calibri Light" panose="020F0302020204030204" pitchFamily="34" charset="0"/>
              <a:cs typeface="Calibri Light" panose="020F0302020204030204" pitchFamily="34" charset="0"/>
            </a:endParaRPr>
          </a:p>
          <a:p>
            <a:pPr lvl="0"/>
            <a:r>
              <a:rPr lang="en-US" sz="2000" dirty="0" smtClean="0">
                <a:latin typeface="Calibri Light" panose="020F0302020204030204" pitchFamily="34" charset="0"/>
                <a:cs typeface="Calibri Light" panose="020F0302020204030204" pitchFamily="34" charset="0"/>
              </a:rPr>
              <a:t>		OSPF</a:t>
            </a:r>
            <a:r>
              <a:rPr lang="en-US" sz="2000" dirty="0">
                <a:latin typeface="Calibri Light" panose="020F0302020204030204" pitchFamily="34" charset="0"/>
                <a:cs typeface="Calibri Light" panose="020F0302020204030204" pitchFamily="34" charset="0"/>
              </a:rPr>
              <a:t>, EIGRP, BGP</a:t>
            </a:r>
            <a:endParaRPr lang="es-EC" sz="2000" dirty="0">
              <a:latin typeface="Calibri Light" panose="020F0302020204030204" pitchFamily="34" charset="0"/>
              <a:cs typeface="Calibri Light" panose="020F0302020204030204" pitchFamily="34" charset="0"/>
            </a:endParaRPr>
          </a:p>
          <a:p>
            <a:pPr lvl="0"/>
            <a:r>
              <a:rPr lang="en-US" sz="2000" dirty="0" smtClean="0">
                <a:latin typeface="Calibri Light" panose="020F0302020204030204" pitchFamily="34" charset="0"/>
                <a:cs typeface="Calibri Light" panose="020F0302020204030204" pitchFamily="34" charset="0"/>
              </a:rPr>
              <a:t>		ACL</a:t>
            </a:r>
            <a:r>
              <a:rPr lang="en-US" sz="2000" dirty="0">
                <a:latin typeface="Calibri Light" panose="020F0302020204030204" pitchFamily="34" charset="0"/>
                <a:cs typeface="Calibri Light" panose="020F0302020204030204" pitchFamily="34" charset="0"/>
              </a:rPr>
              <a:t>, DHCP, NAT</a:t>
            </a:r>
            <a:endParaRPr lang="es-EC" sz="2000" dirty="0">
              <a:latin typeface="Calibri Light" panose="020F0302020204030204" pitchFamily="34" charset="0"/>
              <a:cs typeface="Calibri Light" panose="020F0302020204030204" pitchFamily="34" charset="0"/>
            </a:endParaRPr>
          </a:p>
          <a:p>
            <a:pPr lvl="0"/>
            <a:r>
              <a:rPr lang="en-US" sz="2000" dirty="0" smtClean="0">
                <a:latin typeface="Calibri Light" panose="020F0302020204030204" pitchFamily="34" charset="0"/>
                <a:cs typeface="Calibri Light" panose="020F0302020204030204" pitchFamily="34" charset="0"/>
              </a:rPr>
              <a:t>		Script </a:t>
            </a:r>
            <a:r>
              <a:rPr lang="en-US" sz="2000" dirty="0">
                <a:latin typeface="Calibri Light" panose="020F0302020204030204" pitchFamily="34" charset="0"/>
                <a:cs typeface="Calibri Light" panose="020F0302020204030204" pitchFamily="34" charset="0"/>
              </a:rPr>
              <a:t>para el </a:t>
            </a:r>
            <a:r>
              <a:rPr lang="es-EC" sz="2000" dirty="0">
                <a:latin typeface="Calibri Light" panose="020F0302020204030204" pitchFamily="34" charset="0"/>
                <a:cs typeface="Calibri Light" panose="020F0302020204030204" pitchFamily="34" charset="0"/>
              </a:rPr>
              <a:t>respaldo automático diario</a:t>
            </a:r>
            <a:r>
              <a:rPr lang="en-US" sz="2000" dirty="0">
                <a:latin typeface="Calibri Light" panose="020F0302020204030204" pitchFamily="34" charset="0"/>
                <a:cs typeface="Calibri Light" panose="020F0302020204030204" pitchFamily="34" charset="0"/>
              </a:rPr>
              <a:t> de las </a:t>
            </a:r>
            <a:r>
              <a:rPr lang="es-EC" sz="2000" dirty="0">
                <a:latin typeface="Calibri Light" panose="020F0302020204030204" pitchFamily="34" charset="0"/>
                <a:cs typeface="Calibri Light" panose="020F0302020204030204" pitchFamily="34" charset="0"/>
              </a:rPr>
              <a:t>configuraciones </a:t>
            </a:r>
          </a:p>
          <a:p>
            <a:pPr lvl="0"/>
            <a:r>
              <a:rPr lang="es-EC" sz="2000" dirty="0" smtClean="0">
                <a:latin typeface="Calibri Light" panose="020F0302020204030204" pitchFamily="34" charset="0"/>
                <a:cs typeface="Calibri Light" panose="020F0302020204030204" pitchFamily="34" charset="0"/>
              </a:rPr>
              <a:t>		Túnel</a:t>
            </a:r>
            <a:r>
              <a:rPr lang="en-US" sz="2000" dirty="0" smtClean="0">
                <a:latin typeface="Calibri Light" panose="020F0302020204030204" pitchFamily="34" charset="0"/>
                <a:cs typeface="Calibri Light" panose="020F0302020204030204" pitchFamily="34" charset="0"/>
              </a:rPr>
              <a:t> </a:t>
            </a:r>
            <a:r>
              <a:rPr lang="en-US" sz="2000" dirty="0">
                <a:latin typeface="Calibri Light" panose="020F0302020204030204" pitchFamily="34" charset="0"/>
                <a:cs typeface="Calibri Light" panose="020F0302020204030204" pitchFamily="34" charset="0"/>
              </a:rPr>
              <a:t>GRE (</a:t>
            </a:r>
            <a:r>
              <a:rPr lang="es-EC" sz="2000" dirty="0">
                <a:latin typeface="Calibri Light" panose="020F0302020204030204" pitchFamily="34" charset="0"/>
                <a:cs typeface="Calibri Light" panose="020F0302020204030204" pitchFamily="34" charset="0"/>
              </a:rPr>
              <a:t>Componente</a:t>
            </a:r>
            <a:r>
              <a:rPr lang="en-US" sz="2000" dirty="0">
                <a:latin typeface="Calibri Light" panose="020F0302020204030204" pitchFamily="34" charset="0"/>
                <a:cs typeface="Calibri Light" panose="020F0302020204030204" pitchFamily="34" charset="0"/>
              </a:rPr>
              <a:t> de </a:t>
            </a:r>
            <a:r>
              <a:rPr lang="es-EC" sz="2000" dirty="0">
                <a:latin typeface="Calibri Light" panose="020F0302020204030204" pitchFamily="34" charset="0"/>
                <a:cs typeface="Calibri Light" panose="020F0302020204030204" pitchFamily="34" charset="0"/>
              </a:rPr>
              <a:t>Emprendimiento</a:t>
            </a:r>
            <a:r>
              <a:rPr lang="en-US" sz="2000" dirty="0">
                <a:latin typeface="Calibri Light" panose="020F0302020204030204" pitchFamily="34" charset="0"/>
                <a:cs typeface="Calibri Light" panose="020F0302020204030204" pitchFamily="34" charset="0"/>
              </a:rPr>
              <a:t>) </a:t>
            </a:r>
            <a:endParaRPr lang="es-EC" sz="2000" dirty="0">
              <a:latin typeface="Calibri Light" panose="020F0302020204030204" pitchFamily="34" charset="0"/>
              <a:cs typeface="Calibri Light" panose="020F0302020204030204" pitchFamily="34" charset="0"/>
            </a:endParaRPr>
          </a:p>
          <a:p>
            <a:pPr lvl="0"/>
            <a:r>
              <a:rPr lang="en-US" sz="2000" dirty="0" smtClean="0">
                <a:latin typeface="Calibri Light" panose="020F0302020204030204" pitchFamily="34" charset="0"/>
                <a:cs typeface="Calibri Light" panose="020F0302020204030204" pitchFamily="34" charset="0"/>
              </a:rPr>
              <a:t>		L2TPV3 </a:t>
            </a:r>
            <a:r>
              <a:rPr lang="en-US" sz="2000" dirty="0">
                <a:latin typeface="Calibri Light" panose="020F0302020204030204" pitchFamily="34" charset="0"/>
                <a:cs typeface="Calibri Light" panose="020F0302020204030204" pitchFamily="34" charset="0"/>
              </a:rPr>
              <a:t>(</a:t>
            </a:r>
            <a:r>
              <a:rPr lang="es-EC" sz="2000" dirty="0">
                <a:latin typeface="Calibri Light" panose="020F0302020204030204" pitchFamily="34" charset="0"/>
                <a:cs typeface="Calibri Light" panose="020F0302020204030204" pitchFamily="34" charset="0"/>
              </a:rPr>
              <a:t>Componente</a:t>
            </a:r>
            <a:r>
              <a:rPr lang="en-US" sz="2000" dirty="0">
                <a:latin typeface="Calibri Light" panose="020F0302020204030204" pitchFamily="34" charset="0"/>
                <a:cs typeface="Calibri Light" panose="020F0302020204030204" pitchFamily="34" charset="0"/>
              </a:rPr>
              <a:t> de </a:t>
            </a:r>
            <a:r>
              <a:rPr lang="es-EC" sz="2000" dirty="0">
                <a:latin typeface="Calibri Light" panose="020F0302020204030204" pitchFamily="34" charset="0"/>
                <a:cs typeface="Calibri Light" panose="020F0302020204030204" pitchFamily="34" charset="0"/>
              </a:rPr>
              <a:t>Emprendimiento</a:t>
            </a:r>
            <a:r>
              <a:rPr lang="en-US" sz="2000" dirty="0">
                <a:latin typeface="Calibri Light" panose="020F0302020204030204" pitchFamily="34" charset="0"/>
                <a:cs typeface="Calibri Light" panose="020F0302020204030204" pitchFamily="34" charset="0"/>
              </a:rPr>
              <a:t>)</a:t>
            </a:r>
            <a:endParaRPr lang="es-EC" sz="2000" dirty="0">
              <a:latin typeface="Calibri Light" panose="020F0302020204030204" pitchFamily="34" charset="0"/>
              <a:cs typeface="Calibri Light" panose="020F0302020204030204" pitchFamily="34" charset="0"/>
            </a:endParaRPr>
          </a:p>
          <a:p>
            <a:r>
              <a:rPr lang="en-US" sz="2000" dirty="0" smtClean="0">
                <a:latin typeface="Calibri Light" panose="020F0302020204030204" pitchFamily="34" charset="0"/>
                <a:cs typeface="Calibri Light" panose="020F0302020204030204" pitchFamily="34" charset="0"/>
              </a:rPr>
              <a:t>		Un </a:t>
            </a:r>
            <a:r>
              <a:rPr lang="en-US" sz="2000" dirty="0">
                <a:latin typeface="Calibri Light" panose="020F0302020204030204" pitchFamily="34" charset="0"/>
                <a:cs typeface="Calibri Light" panose="020F0302020204030204" pitchFamily="34" charset="0"/>
              </a:rPr>
              <a:t>software para el </a:t>
            </a:r>
            <a:r>
              <a:rPr lang="es-EC" sz="2000" dirty="0">
                <a:latin typeface="Calibri Light" panose="020F0302020204030204" pitchFamily="34" charset="0"/>
                <a:cs typeface="Calibri Light" panose="020F0302020204030204" pitchFamily="34" charset="0"/>
              </a:rPr>
              <a:t>monitoreo</a:t>
            </a:r>
            <a:r>
              <a:rPr lang="en-US" sz="2000" dirty="0">
                <a:latin typeface="Calibri Light" panose="020F0302020204030204" pitchFamily="34" charset="0"/>
                <a:cs typeface="Calibri Light" panose="020F0302020204030204" pitchFamily="34" charset="0"/>
              </a:rPr>
              <a:t> de </a:t>
            </a:r>
            <a:r>
              <a:rPr lang="es-EC" sz="2000" dirty="0" smtClean="0">
                <a:latin typeface="Calibri Light" panose="020F0302020204030204" pitchFamily="34" charset="0"/>
                <a:cs typeface="Calibri Light" panose="020F0302020204030204" pitchFamily="34" charset="0"/>
              </a:rPr>
              <a:t>los r</a:t>
            </a:r>
            <a:r>
              <a:rPr lang="en-US" sz="2000" dirty="0" smtClean="0">
                <a:latin typeface="Calibri Light" panose="020F0302020204030204" pitchFamily="34" charset="0"/>
                <a:cs typeface="Calibri Light" panose="020F0302020204030204" pitchFamily="34" charset="0"/>
              </a:rPr>
              <a:t>outers </a:t>
            </a:r>
            <a:r>
              <a:rPr lang="en-US" sz="2000" dirty="0">
                <a:latin typeface="Calibri Light" panose="020F0302020204030204" pitchFamily="34" charset="0"/>
                <a:cs typeface="Calibri Light" panose="020F0302020204030204" pitchFamily="34" charset="0"/>
              </a:rPr>
              <a:t>del </a:t>
            </a:r>
            <a:r>
              <a:rPr lang="es-EC" sz="2000" dirty="0">
                <a:latin typeface="Calibri Light" panose="020F0302020204030204" pitchFamily="34" charset="0"/>
                <a:cs typeface="Calibri Light" panose="020F0302020204030204" pitchFamily="34" charset="0"/>
              </a:rPr>
              <a:t>cliente desde</a:t>
            </a:r>
            <a:r>
              <a:rPr lang="en-US" sz="2000" dirty="0">
                <a:latin typeface="Calibri Light" panose="020F0302020204030204" pitchFamily="34" charset="0"/>
                <a:cs typeface="Calibri Light" panose="020F0302020204030204" pitchFamily="34" charset="0"/>
              </a:rPr>
              <a:t> el ISP </a:t>
            </a:r>
            <a:r>
              <a:rPr lang="en-US" sz="2000" dirty="0" smtClean="0">
                <a:latin typeface="Calibri Light" panose="020F0302020204030204" pitchFamily="34" charset="0"/>
                <a:cs typeface="Calibri Light" panose="020F0302020204030204" pitchFamily="34" charset="0"/>
              </a:rPr>
              <a:t>		(</a:t>
            </a:r>
            <a:r>
              <a:rPr lang="es-EC" sz="2000" dirty="0">
                <a:latin typeface="Calibri Light" panose="020F0302020204030204" pitchFamily="34" charset="0"/>
                <a:cs typeface="Calibri Light" panose="020F0302020204030204" pitchFamily="34" charset="0"/>
              </a:rPr>
              <a:t>Componente</a:t>
            </a:r>
            <a:r>
              <a:rPr lang="en-US" sz="2000" dirty="0">
                <a:latin typeface="Calibri Light" panose="020F0302020204030204" pitchFamily="34" charset="0"/>
                <a:cs typeface="Calibri Light" panose="020F0302020204030204" pitchFamily="34" charset="0"/>
              </a:rPr>
              <a:t> de </a:t>
            </a:r>
            <a:r>
              <a:rPr lang="es-EC" sz="2000" dirty="0">
                <a:latin typeface="Calibri Light" panose="020F0302020204030204" pitchFamily="34" charset="0"/>
                <a:cs typeface="Calibri Light" panose="020F0302020204030204" pitchFamily="34" charset="0"/>
              </a:rPr>
              <a:t>Emprendimiento</a:t>
            </a:r>
            <a:r>
              <a:rPr lang="en-US" sz="2000" dirty="0">
                <a:latin typeface="Calibri Light" panose="020F0302020204030204" pitchFamily="34" charset="0"/>
                <a:cs typeface="Calibri Light" panose="020F0302020204030204" pitchFamily="34" charset="0"/>
              </a:rPr>
              <a:t>)</a:t>
            </a:r>
            <a:endParaRPr lang="es-EC" sz="2000" dirty="0">
              <a:latin typeface="Calibri Light" panose="020F0302020204030204" pitchFamily="34" charset="0"/>
              <a:cs typeface="Calibri Light" panose="020F0302020204030204" pitchFamily="34" charset="0"/>
            </a:endParaRPr>
          </a:p>
          <a:p>
            <a:pPr lvl="2"/>
            <a:endParaRPr lang="es-EC" sz="2000" dirty="0">
              <a:latin typeface="Calibri Light" panose="020F0302020204030204" pitchFamily="34" charset="0"/>
              <a:cs typeface="Calibri Light" panose="020F0302020204030204" pitchFamily="34" charset="0"/>
            </a:endParaRPr>
          </a:p>
          <a:p>
            <a:pPr lvl="2"/>
            <a:endParaRPr lang="es-EC"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3878170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smtClean="0">
                <a:solidFill>
                  <a:schemeClr val="bg1"/>
                </a:solidFill>
                <a:effectLst>
                  <a:outerShdw blurRad="63500" sx="102000" sy="102000" algn="ctr" rotWithShape="0">
                    <a:prstClr val="black">
                      <a:alpha val="40000"/>
                    </a:prstClr>
                  </a:outerShdw>
                </a:effectLst>
                <a:latin typeface="Impact" panose="020B0806030902050204" pitchFamily="34" charset="0"/>
              </a:rPr>
              <a:t>TOPOLOGÍA DE LA RED</a:t>
            </a:r>
            <a:endParaRPr lang="es-EC" sz="3600" b="1" dirty="0">
              <a:solidFill>
                <a:schemeClr val="bg1"/>
              </a:solidFill>
              <a:effectLst>
                <a:outerShdw blurRad="63500" sx="102000" sy="102000" algn="ctr" rotWithShape="0">
                  <a:prstClr val="black">
                    <a:alpha val="40000"/>
                  </a:prstClr>
                </a:outerShdw>
              </a:effectLst>
              <a:latin typeface="Impact" panose="020B0806030902050204" pitchFamily="34"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300"/>
            <a:ext cx="9144000" cy="5018588"/>
          </a:xfrm>
          <a:prstGeom prst="rect">
            <a:avLst/>
          </a:prstGeom>
        </p:spPr>
      </p:pic>
    </p:spTree>
    <p:extLst>
      <p:ext uri="{BB962C8B-B14F-4D97-AF65-F5344CB8AC3E}">
        <p14:creationId xmlns:p14="http://schemas.microsoft.com/office/powerpoint/2010/main" val="346600159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smtClean="0">
                <a:solidFill>
                  <a:schemeClr val="bg1"/>
                </a:solidFill>
                <a:effectLst>
                  <a:outerShdw blurRad="63500" sx="102000" sy="102000" algn="ctr" rotWithShape="0">
                    <a:prstClr val="black">
                      <a:alpha val="40000"/>
                    </a:prstClr>
                  </a:outerShdw>
                </a:effectLst>
                <a:latin typeface="Impact" panose="020B0806030902050204" pitchFamily="34" charset="0"/>
              </a:rPr>
              <a:t>PRESENTACIÓN</a:t>
            </a:r>
            <a:endParaRPr lang="es-EC" sz="3600" b="1" dirty="0">
              <a:solidFill>
                <a:schemeClr val="bg1"/>
              </a:solidFill>
              <a:effectLst>
                <a:outerShdw blurRad="63500" sx="102000" sy="102000" algn="ctr" rotWithShape="0">
                  <a:prstClr val="black">
                    <a:alpha val="40000"/>
                  </a:prstClr>
                </a:outerShdw>
              </a:effectLst>
              <a:latin typeface="Impact" panose="020B0806030902050204" pitchFamily="34" charset="0"/>
            </a:endParaRPr>
          </a:p>
        </p:txBody>
      </p:sp>
      <p:sp>
        <p:nvSpPr>
          <p:cNvPr id="5" name="4 CuadroTexto"/>
          <p:cNvSpPr txBox="1"/>
          <p:nvPr/>
        </p:nvSpPr>
        <p:spPr>
          <a:xfrm>
            <a:off x="0" y="1340768"/>
            <a:ext cx="8073739" cy="4401205"/>
          </a:xfrm>
          <a:prstGeom prst="rect">
            <a:avLst/>
          </a:prstGeom>
          <a:noFill/>
        </p:spPr>
        <p:txBody>
          <a:bodyPr wrap="square" rtlCol="0">
            <a:spAutoFit/>
          </a:bodyPr>
          <a:lstStyle/>
          <a:p>
            <a:pPr lvl="1" algn="just"/>
            <a:endParaRPr lang="es-EC" sz="2000" cap="all" dirty="0">
              <a:ln w="9000" cmpd="sng">
                <a:solidFill>
                  <a:schemeClr val="accent4">
                    <a:shade val="50000"/>
                    <a:satMod val="120000"/>
                  </a:schemeClr>
                </a:solidFill>
                <a:prstDash val="solid"/>
              </a:ln>
              <a:effectLst>
                <a:reflection blurRad="12700" stA="28000" endPos="45000" dist="1000" dir="5400000" sy="-100000" algn="bl" rotWithShape="0"/>
              </a:effectLst>
              <a:latin typeface="Calibri Light" panose="020F0302020204030204" pitchFamily="34" charset="0"/>
              <a:cs typeface="Calibri Light" panose="020F0302020204030204" pitchFamily="34" charset="0"/>
            </a:endParaRPr>
          </a:p>
          <a:p>
            <a:pPr marL="1200150" lvl="2" indent="-285750" algn="just">
              <a:buFont typeface="Wingdings" panose="05000000000000000000" pitchFamily="2" charset="2"/>
              <a:buChar char="Ø"/>
            </a:pPr>
            <a:endParaRPr lang="es-EC" sz="2000" dirty="0">
              <a:latin typeface="Calibri Light" panose="020F0302020204030204" pitchFamily="34" charset="0"/>
              <a:cs typeface="Calibri Light" panose="020F0302020204030204" pitchFamily="34" charset="0"/>
            </a:endParaRPr>
          </a:p>
          <a:p>
            <a:pPr marL="1200150" lvl="2" indent="-285750" algn="just">
              <a:buFont typeface="Wingdings" panose="05000000000000000000" pitchFamily="2" charset="2"/>
              <a:buChar char="Ø"/>
            </a:pPr>
            <a:r>
              <a:rPr lang="es-EC" sz="2000" dirty="0">
                <a:latin typeface="Calibri Light" panose="020F0302020204030204" pitchFamily="34" charset="0"/>
                <a:cs typeface="Calibri Light" panose="020F0302020204030204" pitchFamily="34" charset="0"/>
              </a:rPr>
              <a:t>Nosotros como empresa ISP (</a:t>
            </a:r>
            <a:r>
              <a:rPr lang="es-EC" sz="2000" dirty="0" smtClean="0">
                <a:latin typeface="Calibri Light" panose="020F0302020204030204" pitchFamily="34" charset="0"/>
                <a:cs typeface="Calibri Light" panose="020F0302020204030204" pitchFamily="34" charset="0"/>
              </a:rPr>
              <a:t>Avengers.SA</a:t>
            </a:r>
            <a:r>
              <a:rPr lang="es-EC" sz="2000" dirty="0">
                <a:latin typeface="Calibri Light" panose="020F0302020204030204" pitchFamily="34" charset="0"/>
                <a:cs typeface="Calibri Light" panose="020F0302020204030204" pitchFamily="34" charset="0"/>
              </a:rPr>
              <a:t>) hemos diseñado el proyecto “Diseño de 3 redes corporativas” para 3 clientes distintos, que tiene el objetivo de implementar una red IP de datos que comunique las 2 sucursales de cada uno de nuestros clientes (cada cliente presenta 2 sucursales</a:t>
            </a:r>
            <a:r>
              <a:rPr lang="es-EC" sz="2000" dirty="0" smtClean="0">
                <a:latin typeface="Calibri Light" panose="020F0302020204030204" pitchFamily="34" charset="0"/>
                <a:cs typeface="Calibri Light" panose="020F0302020204030204" pitchFamily="34" charset="0"/>
              </a:rPr>
              <a:t>).</a:t>
            </a:r>
          </a:p>
          <a:p>
            <a:pPr lvl="2" algn="just"/>
            <a:endParaRPr lang="es-EC" sz="2000" dirty="0" smtClean="0">
              <a:latin typeface="Calibri Light" panose="020F0302020204030204" pitchFamily="34" charset="0"/>
              <a:cs typeface="Calibri Light" panose="020F0302020204030204" pitchFamily="34" charset="0"/>
            </a:endParaRPr>
          </a:p>
          <a:p>
            <a:pPr marL="1200150" lvl="2" indent="-285750" algn="just">
              <a:buFont typeface="Wingdings" panose="05000000000000000000" pitchFamily="2" charset="2"/>
              <a:buChar char="Ø"/>
            </a:pPr>
            <a:r>
              <a:rPr lang="es-EC" sz="2000" dirty="0">
                <a:latin typeface="Calibri Light" panose="020F0302020204030204" pitchFamily="34" charset="0"/>
                <a:cs typeface="Calibri Light" panose="020F0302020204030204" pitchFamily="34" charset="0"/>
              </a:rPr>
              <a:t>Nuestros diseños propuestos han sido elaborados en base a las necesidades que cada cliente presenta en su red, dotando a las mismas de una comunicación completa y creando a la vez redes estables y convergentes.</a:t>
            </a:r>
          </a:p>
          <a:p>
            <a:pPr marL="1200150" lvl="2" indent="-285750" algn="just">
              <a:buFont typeface="Wingdings" panose="05000000000000000000" pitchFamily="2" charset="2"/>
              <a:buChar char="Ø"/>
            </a:pPr>
            <a:endParaRPr lang="es-EC" sz="2000" dirty="0">
              <a:latin typeface="Calibri Light" panose="020F0302020204030204" pitchFamily="34" charset="0"/>
              <a:cs typeface="Calibri Light" panose="020F0302020204030204" pitchFamily="34" charset="0"/>
            </a:endParaRPr>
          </a:p>
          <a:p>
            <a:pPr marL="1200150" lvl="2" indent="-285750" algn="just">
              <a:buFont typeface="Wingdings" panose="05000000000000000000" pitchFamily="2" charset="2"/>
              <a:buChar char="Ø"/>
            </a:pPr>
            <a:endParaRPr lang="es-EC"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3869495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smtClean="0">
                <a:solidFill>
                  <a:schemeClr val="bg1"/>
                </a:solidFill>
                <a:effectLst>
                  <a:outerShdw blurRad="63500" sx="102000" sy="102000" algn="ctr" rotWithShape="0">
                    <a:prstClr val="black">
                      <a:alpha val="40000"/>
                    </a:prstClr>
                  </a:outerShdw>
                </a:effectLst>
                <a:latin typeface="Impact" panose="020B0806030902050204" pitchFamily="34" charset="0"/>
              </a:rPr>
              <a:t>PRESENTACIÓN</a:t>
            </a:r>
          </a:p>
        </p:txBody>
      </p:sp>
      <p:sp>
        <p:nvSpPr>
          <p:cNvPr id="4" name="3 CuadroTexto"/>
          <p:cNvSpPr txBox="1"/>
          <p:nvPr/>
        </p:nvSpPr>
        <p:spPr>
          <a:xfrm>
            <a:off x="395536" y="1556791"/>
            <a:ext cx="8352928" cy="5016758"/>
          </a:xfrm>
          <a:prstGeom prst="rect">
            <a:avLst/>
          </a:prstGeom>
          <a:noFill/>
        </p:spPr>
        <p:txBody>
          <a:bodyPr wrap="square" rtlCol="0">
            <a:spAutoFit/>
          </a:bodyPr>
          <a:lstStyle/>
          <a:p>
            <a:r>
              <a:rPr lang="es-EC" sz="2000" b="1" dirty="0" smtClean="0">
                <a:latin typeface="Calibri Light" panose="020F0302020204030204" pitchFamily="34" charset="0"/>
                <a:cs typeface="Calibri Light" panose="020F0302020204030204" pitchFamily="34" charset="0"/>
              </a:rPr>
              <a:t>Requisitos </a:t>
            </a:r>
            <a:r>
              <a:rPr lang="es-EC" sz="2000" b="1" dirty="0">
                <a:latin typeface="Calibri Light" panose="020F0302020204030204" pitchFamily="34" charset="0"/>
                <a:cs typeface="Calibri Light" panose="020F0302020204030204" pitchFamily="34" charset="0"/>
              </a:rPr>
              <a:t>Clientes</a:t>
            </a:r>
            <a:r>
              <a:rPr lang="es-EC" sz="2000" b="1" dirty="0" smtClean="0">
                <a:latin typeface="Calibri Light" panose="020F0302020204030204" pitchFamily="34" charset="0"/>
                <a:cs typeface="Calibri Light" panose="020F0302020204030204" pitchFamily="34" charset="0"/>
              </a:rPr>
              <a:t>:</a:t>
            </a:r>
            <a:endParaRPr lang="es-EC" sz="2000" dirty="0">
              <a:latin typeface="Calibri Light" panose="020F0302020204030204" pitchFamily="34" charset="0"/>
              <a:cs typeface="Calibri Light" panose="020F0302020204030204" pitchFamily="34" charset="0"/>
            </a:endParaRPr>
          </a:p>
          <a:p>
            <a:endParaRPr lang="es-EC" sz="2000" b="1" i="1" u="sng" dirty="0">
              <a:latin typeface="Calibri Light" panose="020F0302020204030204" pitchFamily="34" charset="0"/>
              <a:cs typeface="Calibri Light" panose="020F0302020204030204" pitchFamily="34" charset="0"/>
            </a:endParaRPr>
          </a:p>
          <a:p>
            <a:r>
              <a:rPr lang="es-EC" sz="2000" b="1" dirty="0">
                <a:latin typeface="Calibri Light" panose="020F0302020204030204" pitchFamily="34" charset="0"/>
                <a:cs typeface="Calibri Light" panose="020F0302020204030204" pitchFamily="34" charset="0"/>
              </a:rPr>
              <a:t>Constructora </a:t>
            </a:r>
            <a:r>
              <a:rPr lang="es-EC" sz="2000" b="1" dirty="0" err="1">
                <a:latin typeface="Calibri Light" panose="020F0302020204030204" pitchFamily="34" charset="0"/>
                <a:cs typeface="Calibri Light" panose="020F0302020204030204" pitchFamily="34" charset="0"/>
              </a:rPr>
              <a:t>Edebrecht</a:t>
            </a:r>
            <a:r>
              <a:rPr lang="es-EC" sz="2000" b="1" dirty="0">
                <a:latin typeface="Calibri Light" panose="020F0302020204030204" pitchFamily="34" charset="0"/>
                <a:cs typeface="Calibri Light" panose="020F0302020204030204" pitchFamily="34" charset="0"/>
              </a:rPr>
              <a:t> (CE):</a:t>
            </a:r>
            <a:r>
              <a:rPr lang="es-EC" sz="2000" dirty="0">
                <a:latin typeface="Calibri Light" panose="020F0302020204030204" pitchFamily="34" charset="0"/>
                <a:cs typeface="Calibri Light" panose="020F0302020204030204" pitchFamily="34" charset="0"/>
              </a:rPr>
              <a:t> Constructora Edebrecht.SA abrirá una sucursal en la ciudad de Guayaquil por lo cual requerirá de una conexión entre dicha sucursal y la oficina central que se encuentra en la ciudad de Quito. Requiere acceso internet en ambas sucursales.</a:t>
            </a:r>
          </a:p>
          <a:p>
            <a:r>
              <a:rPr lang="es-EC" sz="2000" b="1" dirty="0">
                <a:latin typeface="Calibri Light" panose="020F0302020204030204" pitchFamily="34" charset="0"/>
                <a:cs typeface="Calibri Light" panose="020F0302020204030204" pitchFamily="34" charset="0"/>
              </a:rPr>
              <a:t>Cooperativa </a:t>
            </a:r>
            <a:r>
              <a:rPr lang="es-EC" sz="2000" b="1" dirty="0" err="1">
                <a:latin typeface="Calibri Light" panose="020F0302020204030204" pitchFamily="34" charset="0"/>
                <a:cs typeface="Calibri Light" panose="020F0302020204030204" pitchFamily="34" charset="0"/>
              </a:rPr>
              <a:t>Fedora</a:t>
            </a:r>
            <a:r>
              <a:rPr lang="es-EC" sz="2000" b="1" dirty="0">
                <a:latin typeface="Calibri Light" panose="020F0302020204030204" pitchFamily="34" charset="0"/>
                <a:cs typeface="Calibri Light" panose="020F0302020204030204" pitchFamily="34" charset="0"/>
              </a:rPr>
              <a:t> (CF): </a:t>
            </a:r>
            <a:r>
              <a:rPr lang="es-EC" sz="2000" dirty="0">
                <a:latin typeface="Calibri Light" panose="020F0302020204030204" pitchFamily="34" charset="0"/>
                <a:cs typeface="Calibri Light" panose="020F0302020204030204" pitchFamily="34" charset="0"/>
              </a:rPr>
              <a:t>Cooperativa </a:t>
            </a:r>
            <a:r>
              <a:rPr lang="es-EC" sz="2000" dirty="0" err="1">
                <a:latin typeface="Calibri Light" panose="020F0302020204030204" pitchFamily="34" charset="0"/>
                <a:cs typeface="Calibri Light" panose="020F0302020204030204" pitchFamily="34" charset="0"/>
              </a:rPr>
              <a:t>Fedora</a:t>
            </a:r>
            <a:r>
              <a:rPr lang="es-EC" sz="2000" dirty="0">
                <a:latin typeface="Calibri Light" panose="020F0302020204030204" pitchFamily="34" charset="0"/>
                <a:cs typeface="Calibri Light" panose="020F0302020204030204" pitchFamily="34" charset="0"/>
              </a:rPr>
              <a:t>. Ltda. Requiere interconectar las sucursales de Naranjito y Milagro. Entre sus necesidades destaca mantener el mismo prefijo de red IP usado en la sucursal de Naranjito para la sucursal de Milagro.</a:t>
            </a:r>
            <a:endParaRPr lang="es-EC" sz="2000" b="1" dirty="0">
              <a:latin typeface="Calibri Light" panose="020F0302020204030204" pitchFamily="34" charset="0"/>
              <a:cs typeface="Calibri Light" panose="020F0302020204030204" pitchFamily="34" charset="0"/>
            </a:endParaRPr>
          </a:p>
          <a:p>
            <a:r>
              <a:rPr lang="es-EC" sz="2000" b="1" dirty="0">
                <a:latin typeface="Calibri Light" panose="020F0302020204030204" pitchFamily="34" charset="0"/>
                <a:cs typeface="Calibri Light" panose="020F0302020204030204" pitchFamily="34" charset="0"/>
              </a:rPr>
              <a:t>Corporación Ecuatoriana de GAS (CG):</a:t>
            </a:r>
            <a:r>
              <a:rPr lang="es-EC" sz="2000" dirty="0">
                <a:latin typeface="Calibri Light" panose="020F0302020204030204" pitchFamily="34" charset="0"/>
                <a:cs typeface="Calibri Light" panose="020F0302020204030204" pitchFamily="34" charset="0"/>
              </a:rPr>
              <a:t> Corporación Ecuatoriana de Gas Requiere la interconexión de su sucursal en Santa Elena y su oficina central en el COCA (Francisco de Orellana). Requiere acceso internet en ambas sucursales.</a:t>
            </a:r>
          </a:p>
          <a:p>
            <a:r>
              <a:rPr lang="es-EC" sz="2000" dirty="0">
                <a:latin typeface="Calibri Light" panose="020F0302020204030204" pitchFamily="34" charset="0"/>
                <a:cs typeface="Calibri Light" panose="020F0302020204030204" pitchFamily="34" charset="0"/>
              </a:rPr>
              <a:t>	</a:t>
            </a:r>
          </a:p>
          <a:p>
            <a:r>
              <a:rPr lang="es-EC" sz="2000" dirty="0">
                <a:latin typeface="Calibri Light" panose="020F0302020204030204" pitchFamily="34" charset="0"/>
                <a:cs typeface="Calibri Light" panose="020F0302020204030204" pitchFamily="34" charset="0"/>
              </a:rPr>
              <a:t>	</a:t>
            </a:r>
          </a:p>
          <a:p>
            <a:endParaRPr lang="es-EC"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1598792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smtClean="0">
                <a:solidFill>
                  <a:schemeClr val="bg1"/>
                </a:solidFill>
                <a:effectLst>
                  <a:outerShdw blurRad="63500" sx="102000" sy="102000" algn="ctr" rotWithShape="0">
                    <a:prstClr val="black">
                      <a:alpha val="40000"/>
                    </a:prstClr>
                  </a:outerShdw>
                </a:effectLst>
                <a:latin typeface="Impact" panose="020B0806030902050204" pitchFamily="34" charset="0"/>
              </a:rPr>
              <a:t>SOLUCIONES DE CONECTIVIDAD</a:t>
            </a:r>
            <a:endParaRPr lang="es-EC" sz="3600" b="1" dirty="0">
              <a:solidFill>
                <a:schemeClr val="bg1"/>
              </a:solidFill>
              <a:effectLst>
                <a:outerShdw blurRad="63500" sx="102000" sy="102000" algn="ctr" rotWithShape="0">
                  <a:prstClr val="black">
                    <a:alpha val="40000"/>
                  </a:prstClr>
                </a:outerShdw>
              </a:effectLst>
              <a:latin typeface="Impact" panose="020B0806030902050204" pitchFamily="34" charset="0"/>
            </a:endParaRPr>
          </a:p>
        </p:txBody>
      </p:sp>
      <p:sp>
        <p:nvSpPr>
          <p:cNvPr id="5" name="2 CuadroTexto"/>
          <p:cNvSpPr txBox="1"/>
          <p:nvPr/>
        </p:nvSpPr>
        <p:spPr>
          <a:xfrm>
            <a:off x="544107" y="1449242"/>
            <a:ext cx="8354233" cy="3785652"/>
          </a:xfrm>
          <a:prstGeom prst="rect">
            <a:avLst/>
          </a:prstGeom>
          <a:noFill/>
        </p:spPr>
        <p:txBody>
          <a:bodyPr wrap="square" rtlCol="0">
            <a:spAutoFit/>
          </a:bodyPr>
          <a:lstStyle/>
          <a:p>
            <a:r>
              <a:rPr lang="es-EC" sz="2000" b="1" i="1" dirty="0">
                <a:latin typeface="Calibri Light" panose="020F0302020204030204" pitchFamily="34" charset="0"/>
                <a:cs typeface="Calibri Light" panose="020F0302020204030204" pitchFamily="34" charset="0"/>
              </a:rPr>
              <a:t>Para lograr la satisfacción de nuestros clientes en base a sus requerimientos presentamos las siguientes soluciones de conectividad:</a:t>
            </a:r>
          </a:p>
          <a:p>
            <a:pPr algn="just"/>
            <a:endParaRPr lang="es-EC" sz="2000" dirty="0" smtClean="0">
              <a:latin typeface="Calibri Light" panose="020F0302020204030204" pitchFamily="34" charset="0"/>
              <a:cs typeface="Calibri Light" panose="020F0302020204030204" pitchFamily="34" charset="0"/>
            </a:endParaRPr>
          </a:p>
          <a:p>
            <a:pPr algn="just"/>
            <a:endParaRPr lang="es-EC" sz="2000" dirty="0">
              <a:latin typeface="Calibri Light" panose="020F0302020204030204" pitchFamily="34" charset="0"/>
              <a:cs typeface="Calibri Light" panose="020F0302020204030204" pitchFamily="34" charset="0"/>
            </a:endParaRPr>
          </a:p>
          <a:p>
            <a:pPr lvl="0" algn="just"/>
            <a:r>
              <a:rPr lang="es-EC" sz="2000" dirty="0" smtClean="0">
                <a:latin typeface="Calibri Light" panose="020F0302020204030204" pitchFamily="34" charset="0"/>
                <a:cs typeface="Calibri Light" panose="020F0302020204030204" pitchFamily="34" charset="0"/>
              </a:rPr>
              <a:t>Para </a:t>
            </a:r>
            <a:r>
              <a:rPr lang="es-EC" sz="2000" dirty="0">
                <a:latin typeface="Calibri Light" panose="020F0302020204030204" pitchFamily="34" charset="0"/>
                <a:cs typeface="Calibri Light" panose="020F0302020204030204" pitchFamily="34" charset="0"/>
              </a:rPr>
              <a:t>el cliente </a:t>
            </a:r>
            <a:r>
              <a:rPr lang="es-EC" sz="2000" b="1" dirty="0">
                <a:latin typeface="Calibri Light" panose="020F0302020204030204" pitchFamily="34" charset="0"/>
                <a:cs typeface="Calibri Light" panose="020F0302020204030204" pitchFamily="34" charset="0"/>
              </a:rPr>
              <a:t>CE </a:t>
            </a:r>
            <a:r>
              <a:rPr lang="es-EC" sz="2000" dirty="0">
                <a:latin typeface="Calibri Light" panose="020F0302020204030204" pitchFamily="34" charset="0"/>
                <a:cs typeface="Calibri Light" panose="020F0302020204030204" pitchFamily="34" charset="0"/>
              </a:rPr>
              <a:t>La interconexión entre las 2 sucursales se realizara mediante enlaces de fibra óptica con conexión directa a los nodos del </a:t>
            </a:r>
            <a:r>
              <a:rPr lang="es-EC" sz="2000" dirty="0" err="1">
                <a:latin typeface="Calibri Light" panose="020F0302020204030204" pitchFamily="34" charset="0"/>
                <a:cs typeface="Calibri Light" panose="020F0302020204030204" pitchFamily="34" charset="0"/>
              </a:rPr>
              <a:t>Backbone</a:t>
            </a:r>
            <a:r>
              <a:rPr lang="es-EC" sz="2000" dirty="0">
                <a:latin typeface="Calibri Light" panose="020F0302020204030204" pitchFamily="34" charset="0"/>
                <a:cs typeface="Calibri Light" panose="020F0302020204030204" pitchFamily="34" charset="0"/>
              </a:rPr>
              <a:t> de </a:t>
            </a:r>
            <a:r>
              <a:rPr lang="es-EC" sz="2000" dirty="0" err="1" smtClean="0">
                <a:latin typeface="Calibri Light" panose="020F0302020204030204" pitchFamily="34" charset="0"/>
                <a:cs typeface="Calibri Light" panose="020F0302020204030204" pitchFamily="34" charset="0"/>
              </a:rPr>
              <a:t>Avengers</a:t>
            </a:r>
            <a:r>
              <a:rPr lang="es-EC" sz="2000" dirty="0">
                <a:latin typeface="Calibri Light" panose="020F0302020204030204" pitchFamily="34" charset="0"/>
                <a:cs typeface="Calibri Light" panose="020F0302020204030204" pitchFamily="34" charset="0"/>
              </a:rPr>
              <a:t>, permitiendo acceder a mayores velocidades de transferencia y a una mejor prestación del servicio. También se le asignara al cliente dos direcciones </a:t>
            </a:r>
            <a:r>
              <a:rPr lang="es-EC" sz="2000" dirty="0" err="1">
                <a:latin typeface="Calibri Light" panose="020F0302020204030204" pitchFamily="34" charset="0"/>
                <a:cs typeface="Calibri Light" panose="020F0302020204030204" pitchFamily="34" charset="0"/>
              </a:rPr>
              <a:t>ip</a:t>
            </a:r>
            <a:r>
              <a:rPr lang="es-EC" sz="2000" dirty="0">
                <a:latin typeface="Calibri Light" panose="020F0302020204030204" pitchFamily="34" charset="0"/>
                <a:cs typeface="Calibri Light" panose="020F0302020204030204" pitchFamily="34" charset="0"/>
              </a:rPr>
              <a:t> públicas (una para cada sucursal), las cuales mediante técnicas de NAT sobrecargado, darán el acceso a internet en ambas sucursales.</a:t>
            </a:r>
          </a:p>
          <a:p>
            <a:pPr algn="just"/>
            <a:endParaRPr lang="es-EC" sz="2000" dirty="0">
              <a:latin typeface="Calibri Light" panose="020F0302020204030204" pitchFamily="34" charset="0"/>
              <a:cs typeface="Calibri Light" panose="020F0302020204030204" pitchFamily="34" charset="0"/>
            </a:endParaRPr>
          </a:p>
          <a:p>
            <a:pPr algn="just"/>
            <a:endParaRPr lang="es-EC"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2511132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05972" y="423080"/>
            <a:ext cx="7301552" cy="646331"/>
          </a:xfrm>
          <a:prstGeom prst="rect">
            <a:avLst/>
          </a:prstGeom>
          <a:solidFill>
            <a:schemeClr val="bg1">
              <a:lumMod val="50000"/>
              <a:alpha val="56078"/>
            </a:schemeClr>
          </a:solidFill>
          <a:ln>
            <a:noFill/>
          </a:ln>
        </p:spPr>
        <p:txBody>
          <a:bodyPr wrap="square" rtlCol="0">
            <a:spAutoFit/>
          </a:bodyPr>
          <a:lstStyle/>
          <a:p>
            <a:pPr algn="ctr"/>
            <a:r>
              <a:rPr lang="es-EC" sz="3600" b="1" dirty="0" smtClean="0">
                <a:solidFill>
                  <a:schemeClr val="bg1"/>
                </a:solidFill>
                <a:effectLst>
                  <a:outerShdw blurRad="63500" sx="102000" sy="102000" algn="ctr" rotWithShape="0">
                    <a:prstClr val="black">
                      <a:alpha val="40000"/>
                    </a:prstClr>
                  </a:outerShdw>
                </a:effectLst>
                <a:latin typeface="Impact" panose="020B0806030902050204" pitchFamily="34" charset="0"/>
              </a:rPr>
              <a:t>SOLUCIONES DE CONECTIVIDAD</a:t>
            </a:r>
            <a:endParaRPr lang="es-EC" sz="3600" b="1" dirty="0">
              <a:solidFill>
                <a:schemeClr val="bg1"/>
              </a:solidFill>
              <a:effectLst>
                <a:outerShdw blurRad="63500" sx="102000" sy="102000" algn="ctr" rotWithShape="0">
                  <a:prstClr val="black">
                    <a:alpha val="40000"/>
                  </a:prstClr>
                </a:outerShdw>
              </a:effectLst>
              <a:latin typeface="Impact" panose="020B0806030902050204" pitchFamily="34" charset="0"/>
            </a:endParaRPr>
          </a:p>
        </p:txBody>
      </p:sp>
      <p:sp>
        <p:nvSpPr>
          <p:cNvPr id="4" name="2 CuadroTexto"/>
          <p:cNvSpPr txBox="1"/>
          <p:nvPr/>
        </p:nvSpPr>
        <p:spPr>
          <a:xfrm>
            <a:off x="440400" y="2664565"/>
            <a:ext cx="8064896" cy="2246769"/>
          </a:xfrm>
          <a:prstGeom prst="rect">
            <a:avLst/>
          </a:prstGeom>
          <a:noFill/>
        </p:spPr>
        <p:txBody>
          <a:bodyPr wrap="square" rtlCol="0" anchor="ctr">
            <a:spAutoFit/>
          </a:bodyPr>
          <a:lstStyle/>
          <a:p>
            <a:pPr lvl="0" algn="just"/>
            <a:r>
              <a:rPr lang="es-EC" sz="2000" dirty="0">
                <a:latin typeface="Calibri Light" panose="020F0302020204030204" pitchFamily="34" charset="0"/>
                <a:cs typeface="Calibri Light" panose="020F0302020204030204" pitchFamily="34" charset="0"/>
              </a:rPr>
              <a:t>En el cliente </a:t>
            </a:r>
            <a:r>
              <a:rPr lang="es-EC" sz="2000" b="1" dirty="0">
                <a:latin typeface="Calibri Light" panose="020F0302020204030204" pitchFamily="34" charset="0"/>
                <a:cs typeface="Calibri Light" panose="020F0302020204030204" pitchFamily="34" charset="0"/>
              </a:rPr>
              <a:t>CF </a:t>
            </a:r>
            <a:r>
              <a:rPr lang="es-EC" sz="2000" dirty="0">
                <a:latin typeface="Calibri Light" panose="020F0302020204030204" pitchFamily="34" charset="0"/>
                <a:cs typeface="Calibri Light" panose="020F0302020204030204" pitchFamily="34" charset="0"/>
              </a:rPr>
              <a:t>la interconexión entre las 2 sucursales también se realizara mediante enlaces de fibra óptica con conexión directa a los nodos del </a:t>
            </a:r>
            <a:r>
              <a:rPr lang="es-EC" sz="2000" dirty="0" err="1">
                <a:latin typeface="Calibri Light" panose="020F0302020204030204" pitchFamily="34" charset="0"/>
                <a:cs typeface="Calibri Light" panose="020F0302020204030204" pitchFamily="34" charset="0"/>
              </a:rPr>
              <a:t>Backbone</a:t>
            </a:r>
            <a:r>
              <a:rPr lang="es-EC" sz="2000" dirty="0">
                <a:latin typeface="Calibri Light" panose="020F0302020204030204" pitchFamily="34" charset="0"/>
                <a:cs typeface="Calibri Light" panose="020F0302020204030204" pitchFamily="34" charset="0"/>
              </a:rPr>
              <a:t> de </a:t>
            </a:r>
            <a:r>
              <a:rPr lang="es-EC" sz="2000" dirty="0" err="1" smtClean="0">
                <a:latin typeface="Calibri Light" panose="020F0302020204030204" pitchFamily="34" charset="0"/>
                <a:cs typeface="Calibri Light" panose="020F0302020204030204" pitchFamily="34" charset="0"/>
              </a:rPr>
              <a:t>Avengers</a:t>
            </a:r>
            <a:r>
              <a:rPr lang="es-EC" sz="2000" dirty="0">
                <a:latin typeface="Calibri Light" panose="020F0302020204030204" pitchFamily="34" charset="0"/>
                <a:cs typeface="Calibri Light" panose="020F0302020204030204" pitchFamily="34" charset="0"/>
              </a:rPr>
              <a:t>.</a:t>
            </a:r>
            <a:r>
              <a:rPr lang="es-EC" sz="2000" b="1" dirty="0">
                <a:latin typeface="Calibri Light" panose="020F0302020204030204" pitchFamily="34" charset="0"/>
                <a:cs typeface="Calibri Light" panose="020F0302020204030204" pitchFamily="34" charset="0"/>
              </a:rPr>
              <a:t> </a:t>
            </a:r>
            <a:r>
              <a:rPr lang="es-EC" sz="2000" dirty="0">
                <a:latin typeface="Calibri Light" panose="020F0302020204030204" pitchFamily="34" charset="0"/>
                <a:cs typeface="Calibri Light" panose="020F0302020204030204" pitchFamily="34" charset="0"/>
              </a:rPr>
              <a:t>Para mantener un mismo prefijo de red IP entre ambas sucursales se implementara el Protocolo L2TPV3 el cual permitirá la extensión del dominio de </a:t>
            </a:r>
            <a:r>
              <a:rPr lang="es-EC" sz="2000" dirty="0" err="1">
                <a:latin typeface="Calibri Light" panose="020F0302020204030204" pitchFamily="34" charset="0"/>
                <a:cs typeface="Calibri Light" panose="020F0302020204030204" pitchFamily="34" charset="0"/>
              </a:rPr>
              <a:t>broadcast</a:t>
            </a:r>
            <a:r>
              <a:rPr lang="es-EC" sz="2000" dirty="0">
                <a:latin typeface="Calibri Light" panose="020F0302020204030204" pitchFamily="34" charset="0"/>
                <a:cs typeface="Calibri Light" panose="020F0302020204030204" pitchFamily="34" charset="0"/>
              </a:rPr>
              <a:t> de Naranjito a Milagro a través de un túnel de capa 2.</a:t>
            </a:r>
            <a:endParaRPr lang="es-EC" sz="2000" b="1" dirty="0">
              <a:latin typeface="Calibri Light" panose="020F0302020204030204" pitchFamily="34" charset="0"/>
              <a:cs typeface="Calibri Light" panose="020F0302020204030204" pitchFamily="34" charset="0"/>
            </a:endParaRPr>
          </a:p>
          <a:p>
            <a:pPr algn="just"/>
            <a:endParaRPr lang="es-EC"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31222770"/>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2106</Words>
  <Application>Microsoft Office PowerPoint</Application>
  <PresentationFormat>Presentación en pantalla (4:3)</PresentationFormat>
  <Paragraphs>370</Paragraphs>
  <Slides>29</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Arial</vt:lpstr>
      <vt:lpstr>Calibri</vt:lpstr>
      <vt:lpstr>Calibri Light</vt:lpstr>
      <vt:lpstr>Courier New</vt:lpstr>
      <vt:lpstr>Impact</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Bermeo A.</dc:creator>
  <cp:lastModifiedBy>Ronny Jesus Alcivar Llamuca</cp:lastModifiedBy>
  <cp:revision>74</cp:revision>
  <dcterms:created xsi:type="dcterms:W3CDTF">2015-07-14T01:17:32Z</dcterms:created>
  <dcterms:modified xsi:type="dcterms:W3CDTF">2017-02-01T15:15:55Z</dcterms:modified>
</cp:coreProperties>
</file>